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4" r:id="rId6"/>
    <p:sldId id="276" r:id="rId7"/>
    <p:sldId id="346" r:id="rId8"/>
    <p:sldId id="347" r:id="rId9"/>
    <p:sldId id="265" r:id="rId10"/>
    <p:sldId id="266" r:id="rId11"/>
    <p:sldId id="348" r:id="rId12"/>
    <p:sldId id="330" r:id="rId13"/>
    <p:sldId id="332" r:id="rId14"/>
    <p:sldId id="267" r:id="rId15"/>
    <p:sldId id="345" r:id="rId16"/>
    <p:sldId id="323" r:id="rId17"/>
    <p:sldId id="328" r:id="rId18"/>
    <p:sldId id="329" r:id="rId19"/>
    <p:sldId id="286" r:id="rId20"/>
    <p:sldId id="287" r:id="rId21"/>
    <p:sldId id="308" r:id="rId2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F31"/>
    <a:srgbClr val="BD1626"/>
    <a:srgbClr val="24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2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2T10:49:01.84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2T10:49:01.84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32DB81-83C1-4B12-AA54-B62708AEE8D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135456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2DB81-83C1-4B12-AA54-B62708AEE8D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380860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2DB81-83C1-4B12-AA54-B62708AEE8D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140920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2DB81-83C1-4B12-AA54-B62708AEE8D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39932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32DB81-83C1-4B12-AA54-B62708AEE8DF}"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284866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2DB81-83C1-4B12-AA54-B62708AEE8D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278100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2DB81-83C1-4B12-AA54-B62708AEE8DF}"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18988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2DB81-83C1-4B12-AA54-B62708AEE8DF}"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168791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2DB81-83C1-4B12-AA54-B62708AEE8DF}"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54238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32DB81-83C1-4B12-AA54-B62708AEE8D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276020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32DB81-83C1-4B12-AA54-B62708AEE8DF}"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D9924-EBD4-4D01-B6BA-73C4DD0FFAC0}" type="slidenum">
              <a:rPr lang="en-US" smtClean="0"/>
              <a:t>‹#›</a:t>
            </a:fld>
            <a:endParaRPr lang="en-US"/>
          </a:p>
        </p:txBody>
      </p:sp>
    </p:spTree>
    <p:extLst>
      <p:ext uri="{BB962C8B-B14F-4D97-AF65-F5344CB8AC3E}">
        <p14:creationId xmlns:p14="http://schemas.microsoft.com/office/powerpoint/2010/main" val="364387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732DB81-83C1-4B12-AA54-B62708AEE8DF}" type="datetimeFigureOut">
              <a:rPr lang="en-US" smtClean="0"/>
              <a:t>2/21/2023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FED9924-EBD4-4D01-B6BA-73C4DD0FFAC0}" type="slidenum">
              <a:rPr lang="en-US" smtClean="0"/>
              <a:t>‹#›</a:t>
            </a:fld>
            <a:endParaRPr lang="en-US"/>
          </a:p>
        </p:txBody>
      </p:sp>
    </p:spTree>
    <p:extLst>
      <p:ext uri="{BB962C8B-B14F-4D97-AF65-F5344CB8AC3E}">
        <p14:creationId xmlns:p14="http://schemas.microsoft.com/office/powerpoint/2010/main" val="3182536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tif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velopers.google.com/admob/api"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465EDC-3FD0-748F-B456-62134E2F8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extBox 1">
            <a:extLst>
              <a:ext uri="{FF2B5EF4-FFF2-40B4-BE49-F238E27FC236}">
                <a16:creationId xmlns:a16="http://schemas.microsoft.com/office/drawing/2014/main" id="{40F346C4-F667-4804-B7AD-90F7070B26C1}"/>
              </a:ext>
            </a:extLst>
          </p:cNvPr>
          <p:cNvSpPr txBox="1"/>
          <p:nvPr/>
        </p:nvSpPr>
        <p:spPr>
          <a:xfrm>
            <a:off x="1248507" y="2883877"/>
            <a:ext cx="2641321" cy="369332"/>
          </a:xfrm>
          <a:prstGeom prst="rect">
            <a:avLst/>
          </a:prstGeom>
          <a:noFill/>
        </p:spPr>
        <p:txBody>
          <a:bodyPr wrap="square" rtlCol="0">
            <a:spAutoFit/>
          </a:bodyPr>
          <a:lstStyle/>
          <a:p>
            <a:r>
              <a:rPr lang="en-US" sz="1400" b="1" dirty="0">
                <a:solidFill>
                  <a:srgbClr val="C00000"/>
                </a:solidFill>
                <a:latin typeface="Raleway" panose="020B0503030101060003" pitchFamily="34" charset="0"/>
              </a:rPr>
              <a:t>SUBMITTED TO</a:t>
            </a:r>
            <a:r>
              <a:rPr lang="en-US" b="1" dirty="0">
                <a:solidFill>
                  <a:srgbClr val="C00000"/>
                </a:solidFill>
                <a:latin typeface="Raleway" panose="020B0503030101060003" pitchFamily="34" charset="0"/>
              </a:rPr>
              <a:t>: </a:t>
            </a:r>
            <a:r>
              <a:rPr lang="en-US" sz="1400" dirty="0">
                <a:latin typeface="Raleway" panose="020B0503030101060003" pitchFamily="34" charset="0"/>
              </a:rPr>
              <a:t>Elvis</a:t>
            </a:r>
          </a:p>
        </p:txBody>
      </p:sp>
    </p:spTree>
    <p:extLst>
      <p:ext uri="{BB962C8B-B14F-4D97-AF65-F5344CB8AC3E}">
        <p14:creationId xmlns:p14="http://schemas.microsoft.com/office/powerpoint/2010/main" val="210787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57EC22-F3FD-4D7C-8D6B-5418A2381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Text Box 2"/>
          <p:cNvSpPr txBox="1">
            <a:spLocks noChangeArrowheads="1"/>
          </p:cNvSpPr>
          <p:nvPr/>
        </p:nvSpPr>
        <p:spPr bwMode="auto">
          <a:xfrm>
            <a:off x="801445" y="1956122"/>
            <a:ext cx="5585068" cy="7303624"/>
          </a:xfrm>
          <a:prstGeom prst="rect">
            <a:avLst/>
          </a:prstGeom>
          <a:noFill/>
          <a:ln w="9525">
            <a:noFill/>
            <a:miter lim="800000"/>
            <a:headEnd/>
            <a:tailEnd/>
          </a:ln>
        </p:spPr>
        <p:txBody>
          <a:bodyPr rot="0" vert="horz" wrap="square" lIns="91440" tIns="45720" rIns="91440" bIns="45720" anchor="t" anchorCtr="0">
            <a:noAutofit/>
          </a:bodyPr>
          <a:lstStyle/>
          <a:p>
            <a:pPr lvl="0" algn="just">
              <a:lnSpc>
                <a:spcPct val="107000"/>
              </a:lnSpc>
            </a:pPr>
            <a:r>
              <a:rPr lang="en-US" sz="1400" dirty="0">
                <a:solidFill>
                  <a:srgbClr val="BD1626"/>
                </a:solidFill>
                <a:latin typeface="Raleway Black" panose="020B0A03030101060003" pitchFamily="34" charset="0"/>
              </a:rPr>
              <a:t>| </a:t>
            </a:r>
            <a:r>
              <a:rPr lang="en-US" sz="1400" dirty="0">
                <a:solidFill>
                  <a:srgbClr val="A5A5A5">
                    <a:lumMod val="50000"/>
                  </a:srgbClr>
                </a:solidFill>
                <a:latin typeface="Raleway Black" panose="020B0A03030101060003" pitchFamily="34" charset="0"/>
              </a:rPr>
              <a:t>SIGN IN</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rgbClr val="A5A5A5">
                    <a:lumMod val="50000"/>
                  </a:srgbClr>
                </a:solidFill>
                <a:latin typeface="Raleway" panose="020B0503030101060003" pitchFamily="34" charset="0"/>
                <a:cs typeface="Times New Roman" panose="02020603050405020304" pitchFamily="18" charset="0"/>
              </a:rPr>
              <a:t>The Super Administrator will be registered into the system by the development team and can sign in to their interface by entering their credentials; after signing in, the Super Administrator will have the option to change their password whenever they want.</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400" dirty="0">
                <a:solidFill>
                  <a:srgbClr val="BD1626"/>
                </a:solidFill>
                <a:latin typeface="Raleway Black" panose="020B0A03030101060003" pitchFamily="34" charset="0"/>
              </a:rPr>
              <a:t>| </a:t>
            </a:r>
            <a:r>
              <a:rPr lang="en-US" sz="1400" dirty="0">
                <a:solidFill>
                  <a:srgbClr val="A5A5A5">
                    <a:lumMod val="50000"/>
                  </a:srgbClr>
                </a:solidFill>
                <a:latin typeface="Raleway Black" panose="020B0A03030101060003" pitchFamily="34" charset="0"/>
              </a:rPr>
              <a:t>USERS MANAGEMENT</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Super Administrator will be able to manage the users of the application, with the following functionalities:</a:t>
            </a:r>
          </a:p>
          <a:p>
            <a:pPr lvl="0"/>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640080" lvl="1" indent="-171450">
              <a:buFont typeface="Arial" panose="020B0604020202020204" pitchFamily="34" charset="0"/>
              <a:buChar cha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View List of Users</a:t>
            </a:r>
          </a:p>
          <a:p>
            <a:pPr marL="1097280" lvl="2" indent="-171450">
              <a:buFont typeface="Courier New" panose="02070309020205020404" pitchFamily="49" charset="0"/>
              <a:buChar char="o"/>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View Details</a:t>
            </a:r>
          </a:p>
          <a:p>
            <a:pPr marL="640080" lvl="1" indent="-171450">
              <a:buFont typeface="Arial" panose="020B0604020202020204" pitchFamily="34" charset="0"/>
              <a:buChar cha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Add Users</a:t>
            </a:r>
          </a:p>
          <a:p>
            <a:pPr marL="640080" lvl="1" indent="-171450">
              <a:buFont typeface="Arial" panose="020B0604020202020204" pitchFamily="34" charset="0"/>
              <a:buChar cha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Edit Users</a:t>
            </a:r>
          </a:p>
          <a:p>
            <a:pPr marL="628650" lvl="1" indent="-171450">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Delete Users</a:t>
            </a:r>
          </a:p>
          <a:p>
            <a:pPr marL="628650" lvl="1" indent="-171450">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Activate/Deactivate Users</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D1626"/>
                </a:solidFill>
                <a:effectLst/>
                <a:uLnTx/>
                <a:uFillTx/>
                <a:latin typeface="Raleway Black" panose="020B0A03030101060003" pitchFamily="34" charset="0"/>
                <a:ea typeface="+mn-ea"/>
                <a:cs typeface="+mn-cs"/>
              </a:rPr>
              <a:t>| </a:t>
            </a:r>
            <a:r>
              <a:rPr kumimoji="0" lang="en-US" sz="1400" b="0" i="0" u="none" strike="noStrike" kern="1200" cap="none" spc="0" normalizeH="0" baseline="0" noProof="0" dirty="0">
                <a:ln>
                  <a:noFill/>
                </a:ln>
                <a:solidFill>
                  <a:srgbClr val="A5A5A5">
                    <a:lumMod val="50000"/>
                  </a:srgbClr>
                </a:solidFill>
                <a:effectLst/>
                <a:uLnTx/>
                <a:uFillTx/>
                <a:latin typeface="Raleway Black" panose="020B0A03030101060003" pitchFamily="34" charset="0"/>
                <a:ea typeface="+mn-ea"/>
                <a:cs typeface="+mn-cs"/>
              </a:rPr>
              <a:t>SOUNDTRACK MANAGEMENT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The Super Administrator will be able to manage the soundtracks uploaded with the following functionalities: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628650" lvl="1" indent="-171450" algn="just">
              <a:buFont typeface="Arial" panose="020B0604020202020204" pitchFamily="34" charset="0"/>
              <a:buChar char="•"/>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View List Soundtracks</a:t>
            </a:r>
          </a:p>
          <a:p>
            <a:pPr marL="1085850" lvl="2" indent="-171450" algn="just">
              <a:buFont typeface="Courier New" panose="02070309020205020404" pitchFamily="49" charset="0"/>
              <a:buChar char="o"/>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View Details</a:t>
            </a:r>
          </a:p>
          <a:p>
            <a:pPr marL="628650" lvl="1" indent="-171450" algn="just">
              <a:buFont typeface="Arial" panose="020B0604020202020204" pitchFamily="34" charset="0"/>
              <a:buChar char="•"/>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Add a Soundtrack</a:t>
            </a:r>
          </a:p>
          <a:p>
            <a:pPr marL="1085850" lvl="2" indent="-171450" algn="just">
              <a:buFont typeface="Courier New" panose="02070309020205020404" pitchFamily="49" charset="0"/>
              <a:buChar char="o"/>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Add Name</a:t>
            </a:r>
          </a:p>
          <a:p>
            <a:pPr marL="1085850" lvl="2" indent="-171450" algn="just">
              <a:buFont typeface="Courier New" panose="02070309020205020404" pitchFamily="49" charset="0"/>
              <a:buChar char="o"/>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Add File</a:t>
            </a:r>
          </a:p>
          <a:p>
            <a:pPr marL="628650" lvl="1" indent="-171450" algn="just">
              <a:buFont typeface="Arial" panose="020B0604020202020204" pitchFamily="34" charset="0"/>
              <a:buChar char="•"/>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Edit Soundtracks</a:t>
            </a:r>
          </a:p>
          <a:p>
            <a:pPr marL="628650" lvl="1" indent="-171450" algn="just">
              <a:buFont typeface="Arial" panose="020B0604020202020204" pitchFamily="34" charset="0"/>
              <a:buChar char="•"/>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Delete Soundtracks</a:t>
            </a:r>
          </a:p>
          <a:p>
            <a:pPr marL="628650" lvl="1" indent="-171450" algn="just">
              <a:buFont typeface="Arial" panose="020B0604020202020204" pitchFamily="34" charset="0"/>
              <a:buChar char="•"/>
              <a:defRP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Activate/Deactivate Soundtracks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b="1"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NOTE: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Soundtrack extensions are to be decided by the client.</a:t>
            </a:r>
          </a:p>
          <a:p>
            <a:pPr marL="468630" lvl="0"/>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2710877-7108-0B4E-A48D-3555F0124073}"/>
              </a:ext>
            </a:extLst>
          </p:cNvPr>
          <p:cNvSpPr txBox="1"/>
          <p:nvPr/>
        </p:nvSpPr>
        <p:spPr>
          <a:xfrm>
            <a:off x="801444" y="936132"/>
            <a:ext cx="5585069" cy="707886"/>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ADMINISTRATIVE WEB PANEL</a:t>
            </a:r>
          </a:p>
          <a:p>
            <a:pPr lvl="0"/>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lvl="0"/>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The Super Administrator will have the following features &amp; functionalities:</a:t>
            </a:r>
          </a:p>
        </p:txBody>
      </p:sp>
    </p:spTree>
    <p:extLst>
      <p:ext uri="{BB962C8B-B14F-4D97-AF65-F5344CB8AC3E}">
        <p14:creationId xmlns:p14="http://schemas.microsoft.com/office/powerpoint/2010/main" val="116683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57EC22-F3FD-4D7C-8D6B-5418A2381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Text Box 2"/>
          <p:cNvSpPr txBox="1">
            <a:spLocks noChangeArrowheads="1"/>
          </p:cNvSpPr>
          <p:nvPr/>
        </p:nvSpPr>
        <p:spPr bwMode="auto">
          <a:xfrm>
            <a:off x="801445" y="1643605"/>
            <a:ext cx="5585068" cy="7616142"/>
          </a:xfrm>
          <a:prstGeom prst="rect">
            <a:avLst/>
          </a:prstGeom>
          <a:noFill/>
          <a:ln w="9525">
            <a:noFill/>
            <a:miter lim="800000"/>
            <a:headEnd/>
            <a:tailEnd/>
          </a:ln>
        </p:spPr>
        <p:txBody>
          <a:bodyPr rot="0" vert="horz" wrap="square" lIns="91440" tIns="45720" rIns="91440" bIns="45720" anchor="t" anchorCtr="0">
            <a:noAutofit/>
          </a:bodyPr>
          <a:lstStyle/>
          <a:p>
            <a:pPr lvl="0" algn="just">
              <a:lnSpc>
                <a:spcPct val="107000"/>
              </a:lnSpc>
            </a:pPr>
            <a:r>
              <a:rPr lang="en-US" sz="1400" dirty="0">
                <a:solidFill>
                  <a:srgbClr val="BD1626"/>
                </a:solidFill>
                <a:latin typeface="Raleway Black" panose="020B0A03030101060003" pitchFamily="34" charset="0"/>
              </a:rPr>
              <a:t>| </a:t>
            </a:r>
            <a:r>
              <a:rPr lang="en-US" sz="1400" dirty="0">
                <a:solidFill>
                  <a:srgbClr val="A5A5A5">
                    <a:lumMod val="50000"/>
                  </a:srgbClr>
                </a:solidFill>
                <a:latin typeface="Raleway Black" panose="020B0A03030101060003" pitchFamily="34" charset="0"/>
              </a:rPr>
              <a:t>STATIC CONTENT MANAGEMENT</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Super Administrator will be able to manage the Static Content (FAQs, About Us, Terms &amp; Conditions, etc.) on the application, with the following functionalities:</a:t>
            </a:r>
          </a:p>
          <a:p>
            <a:pPr lvl="0"/>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640080" lvl="0" indent="-171450">
              <a:buFont typeface="Arial" panose="020B0604020202020204" pitchFamily="34" charset="0"/>
              <a:buChar cha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View Content</a:t>
            </a:r>
          </a:p>
          <a:p>
            <a:pPr marL="640080" lvl="0" indent="-171450">
              <a:buFont typeface="Arial" panose="020B0604020202020204" pitchFamily="34" charset="0"/>
              <a:buChar char="•"/>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Edit Content</a:t>
            </a:r>
          </a:p>
          <a:p>
            <a:pPr marL="468630" lvl="0"/>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2710877-7108-0B4E-A48D-3555F0124073}"/>
              </a:ext>
            </a:extLst>
          </p:cNvPr>
          <p:cNvSpPr txBox="1"/>
          <p:nvPr/>
        </p:nvSpPr>
        <p:spPr>
          <a:xfrm>
            <a:off x="801444" y="936132"/>
            <a:ext cx="5585069" cy="369332"/>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ADMINISTRATIVE WEB PANEL</a:t>
            </a:r>
          </a:p>
        </p:txBody>
      </p:sp>
    </p:spTree>
    <p:extLst>
      <p:ext uri="{BB962C8B-B14F-4D97-AF65-F5344CB8AC3E}">
        <p14:creationId xmlns:p14="http://schemas.microsoft.com/office/powerpoint/2010/main" val="234177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82AD74AB-EC11-4D1D-A4BC-40DCB555F0E2}"/>
                  </a:ext>
                </a:extLst>
              </p14:cNvPr>
              <p14:cNvContentPartPr/>
              <p14:nvPr/>
            </p14:nvContentPartPr>
            <p14:xfrm>
              <a:off x="1282560" y="1002640"/>
              <a:ext cx="360" cy="360"/>
            </p14:xfrm>
          </p:contentPart>
        </mc:Choice>
        <mc:Fallback xmlns="">
          <p:pic>
            <p:nvPicPr>
              <p:cNvPr id="7" name="Ink 6">
                <a:extLst>
                  <a:ext uri="{FF2B5EF4-FFF2-40B4-BE49-F238E27FC236}">
                    <a16:creationId xmlns:a16="http://schemas.microsoft.com/office/drawing/2014/main" id="{82AD74AB-EC11-4D1D-A4BC-40DCB555F0E2}"/>
                  </a:ext>
                </a:extLst>
              </p:cNvPr>
              <p:cNvPicPr/>
              <p:nvPr/>
            </p:nvPicPr>
            <p:blipFill>
              <a:blip r:embed="rId4"/>
              <a:stretch>
                <a:fillRect/>
              </a:stretch>
            </p:blipFill>
            <p:spPr>
              <a:xfrm>
                <a:off x="1273560" y="994000"/>
                <a:ext cx="18000" cy="18000"/>
              </a:xfrm>
              <a:prstGeom prst="rect">
                <a:avLst/>
              </a:prstGeom>
            </p:spPr>
          </p:pic>
        </mc:Fallback>
      </mc:AlternateContent>
      <p:pic>
        <p:nvPicPr>
          <p:cNvPr id="3" name="Picture 2">
            <a:extLst>
              <a:ext uri="{FF2B5EF4-FFF2-40B4-BE49-F238E27FC236}">
                <a16:creationId xmlns:a16="http://schemas.microsoft.com/office/drawing/2014/main" id="{E0CEB856-19DE-4F9F-FCFB-4C17A5B78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72215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57EC22-F3FD-4D7C-8D6B-5418A2381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Text Box 2"/>
          <p:cNvSpPr txBox="1">
            <a:spLocks noChangeArrowheads="1"/>
          </p:cNvSpPr>
          <p:nvPr/>
        </p:nvSpPr>
        <p:spPr bwMode="auto">
          <a:xfrm>
            <a:off x="801445" y="2026484"/>
            <a:ext cx="5585068" cy="6258698"/>
          </a:xfrm>
          <a:prstGeom prst="rect">
            <a:avLst/>
          </a:prstGeom>
          <a:noFill/>
          <a:ln w="9525">
            <a:noFill/>
            <a:miter lim="800000"/>
            <a:headEnd/>
            <a:tailEnd/>
          </a:ln>
        </p:spPr>
        <p:txBody>
          <a:bodyPr rot="0" vert="horz" wrap="square" lIns="91440" tIns="45720" rIns="91440" bIns="45720" anchor="t" anchorCtr="0">
            <a:noAutofit/>
          </a:bodyPr>
          <a:lstStyle/>
          <a:p>
            <a:pPr lvl="0" algn="just">
              <a:lnSpc>
                <a:spcPct val="107000"/>
              </a:lnSpc>
            </a:pPr>
            <a:r>
              <a:rPr lang="en-US" sz="1400" dirty="0">
                <a:solidFill>
                  <a:srgbClr val="BD1626"/>
                </a:solidFill>
                <a:latin typeface="Raleway Black" panose="020B0A03030101060003" pitchFamily="34" charset="0"/>
              </a:rPr>
              <a:t>| </a:t>
            </a:r>
            <a:r>
              <a:rPr lang="en-US" sz="1400" dirty="0">
                <a:solidFill>
                  <a:srgbClr val="A5A5A5">
                    <a:lumMod val="50000"/>
                  </a:srgbClr>
                </a:solidFill>
                <a:latin typeface="Raleway Black" panose="020B0A03030101060003" pitchFamily="34" charset="0"/>
              </a:rPr>
              <a:t>APPLICATION MONITORING</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rgbClr val="A5A5A5">
                    <a:lumMod val="50000"/>
                  </a:srgbClr>
                </a:solidFill>
                <a:latin typeface="Raleway" panose="020B0503030101060003" pitchFamily="34" charset="0"/>
                <a:cs typeface="Times New Roman" panose="02020603050405020304" pitchFamily="18" charset="0"/>
              </a:rPr>
              <a:t>We strive to deliver a flawless customer experience by maintaining the performance of your mobile apps. Our app development professionals would regularly conduct:</a:t>
            </a: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Performance Monitoring</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Usability Review</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App Crash Monitoring</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Source Code Repository &amp; Versioning</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Renewal Monitoring</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App Store Management &amp; Monitoring</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OS &amp; Device Updates</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App Feedback Monitoring</a:t>
            </a:r>
          </a:p>
          <a:p>
            <a:pPr marL="640080" lvl="1"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3rd Party Integration Updates</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lnSpc>
                <a:spcPct val="107000"/>
              </a:lnSpc>
            </a:pPr>
            <a:r>
              <a:rPr lang="en-US" sz="1400" dirty="0">
                <a:solidFill>
                  <a:srgbClr val="BD1626"/>
                </a:solidFill>
                <a:latin typeface="Raleway Black" panose="020B0A03030101060003" pitchFamily="34" charset="0"/>
              </a:rPr>
              <a:t>| </a:t>
            </a:r>
            <a:r>
              <a:rPr lang="en-US" sz="1400" dirty="0">
                <a:solidFill>
                  <a:srgbClr val="A5A5A5">
                    <a:lumMod val="50000"/>
                  </a:srgbClr>
                </a:solidFill>
                <a:latin typeface="Raleway Black" panose="020B0A03030101060003" pitchFamily="34" charset="0"/>
              </a:rPr>
              <a:t>APPLICATION MAINTENANCE PROCESS</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We will do the following maintenance processes for the application:</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640080" lvl="0"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Application Testing &amp; Support</a:t>
            </a:r>
          </a:p>
          <a:p>
            <a:pPr marL="640080" lvl="0"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Troubleshooting &amp; Bug Fixing</a:t>
            </a:r>
          </a:p>
          <a:p>
            <a:pPr marL="640080" lvl="0"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Application Enhancement &amp; Improvements</a:t>
            </a:r>
          </a:p>
          <a:p>
            <a:pPr lvl="0"/>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lnSpc>
                <a:spcPct val="107000"/>
              </a:lnSpc>
            </a:pPr>
            <a:r>
              <a:rPr lang="en-US" sz="1400" dirty="0">
                <a:solidFill>
                  <a:srgbClr val="BD1626"/>
                </a:solidFill>
                <a:latin typeface="Raleway Black" panose="020B0A03030101060003" pitchFamily="34" charset="0"/>
              </a:rPr>
              <a:t>| </a:t>
            </a:r>
            <a:r>
              <a:rPr lang="en-US" sz="1400" dirty="0">
                <a:solidFill>
                  <a:srgbClr val="A5A5A5">
                    <a:lumMod val="50000"/>
                  </a:srgbClr>
                </a:solidFill>
                <a:latin typeface="Raleway Black" panose="020B0A03030101060003" pitchFamily="34" charset="0"/>
              </a:rPr>
              <a:t>SUPPORT</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Each of your concerns or confusions will be addressed satisfactorily by our end-to-end customer support services. We’ll also support our client with:</a:t>
            </a: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640080" lvl="0" indent="-171450">
              <a:buFont typeface="Wingdings" panose="05000000000000000000" pitchFamily="2" charset="2"/>
              <a:buChar char="Ø"/>
            </a:pP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App deployment on App Stores</a:t>
            </a:r>
          </a:p>
        </p:txBody>
      </p:sp>
      <p:sp>
        <p:nvSpPr>
          <p:cNvPr id="7" name="TextBox 6">
            <a:extLst>
              <a:ext uri="{FF2B5EF4-FFF2-40B4-BE49-F238E27FC236}">
                <a16:creationId xmlns:a16="http://schemas.microsoft.com/office/drawing/2014/main" id="{22710877-7108-0B4E-A48D-3555F0124073}"/>
              </a:ext>
            </a:extLst>
          </p:cNvPr>
          <p:cNvSpPr txBox="1"/>
          <p:nvPr/>
        </p:nvSpPr>
        <p:spPr>
          <a:xfrm>
            <a:off x="801444" y="936132"/>
            <a:ext cx="5585069" cy="877163"/>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APPLICATION MAINTENANCE &amp; SUPPORT</a:t>
            </a:r>
          </a:p>
          <a:p>
            <a:pPr lvl="0"/>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lvl="0"/>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Team RetroCube will also offer the following maintenance &amp; support of the mobile application for 100 days after the development.</a:t>
            </a:r>
          </a:p>
        </p:txBody>
      </p:sp>
    </p:spTree>
    <p:extLst>
      <p:ext uri="{BB962C8B-B14F-4D97-AF65-F5344CB8AC3E}">
        <p14:creationId xmlns:p14="http://schemas.microsoft.com/office/powerpoint/2010/main" val="81557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DFF63-F248-4F65-9194-5758899ED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1" name="TextBox 58">
            <a:extLst>
              <a:ext uri="{FF2B5EF4-FFF2-40B4-BE49-F238E27FC236}">
                <a16:creationId xmlns:a16="http://schemas.microsoft.com/office/drawing/2014/main" id="{65B3433D-AB22-244A-8840-3E65CCEAA4D9}"/>
              </a:ext>
            </a:extLst>
          </p:cNvPr>
          <p:cNvSpPr txBox="1"/>
          <p:nvPr/>
        </p:nvSpPr>
        <p:spPr>
          <a:xfrm>
            <a:off x="606890" y="929338"/>
            <a:ext cx="288561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accent3">
                    <a:lumMod val="75000"/>
                  </a:schemeClr>
                </a:solidFill>
                <a:latin typeface="Raleway Black" panose="020B0A03030101060003" pitchFamily="34" charset="0"/>
              </a:rPr>
              <a:t>APPLICATION PLATFORMS</a:t>
            </a:r>
          </a:p>
        </p:txBody>
      </p:sp>
      <p:sp>
        <p:nvSpPr>
          <p:cNvPr id="52" name="TextBox 59">
            <a:extLst>
              <a:ext uri="{FF2B5EF4-FFF2-40B4-BE49-F238E27FC236}">
                <a16:creationId xmlns:a16="http://schemas.microsoft.com/office/drawing/2014/main" id="{D6D4116E-FC41-3640-B13B-B535012886FB}"/>
              </a:ext>
            </a:extLst>
          </p:cNvPr>
          <p:cNvSpPr txBox="1"/>
          <p:nvPr/>
        </p:nvSpPr>
        <p:spPr>
          <a:xfrm>
            <a:off x="3789360" y="929338"/>
            <a:ext cx="2372874"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accent3">
                    <a:lumMod val="75000"/>
                  </a:schemeClr>
                </a:solidFill>
                <a:latin typeface="Raleway Black" panose="020B0A03030101060003" pitchFamily="34" charset="0"/>
              </a:rPr>
              <a:t>DEVELOPMENT TOOLS</a:t>
            </a:r>
          </a:p>
        </p:txBody>
      </p:sp>
      <p:sp>
        <p:nvSpPr>
          <p:cNvPr id="53" name="TextBox 60">
            <a:extLst>
              <a:ext uri="{FF2B5EF4-FFF2-40B4-BE49-F238E27FC236}">
                <a16:creationId xmlns:a16="http://schemas.microsoft.com/office/drawing/2014/main" id="{1FA76E78-A841-2C46-BD69-9AC75D775886}"/>
              </a:ext>
            </a:extLst>
          </p:cNvPr>
          <p:cNvSpPr txBox="1"/>
          <p:nvPr/>
        </p:nvSpPr>
        <p:spPr>
          <a:xfrm>
            <a:off x="606888" y="3008793"/>
            <a:ext cx="288561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accent3">
                    <a:lumMod val="75000"/>
                  </a:schemeClr>
                </a:solidFill>
                <a:latin typeface="Raleway Black" panose="020B0A03030101060003" pitchFamily="34" charset="0"/>
              </a:rPr>
              <a:t>PROGRAMMING LANGUAGE</a:t>
            </a:r>
          </a:p>
        </p:txBody>
      </p:sp>
      <p:sp>
        <p:nvSpPr>
          <p:cNvPr id="54" name="TextBox 61">
            <a:extLst>
              <a:ext uri="{FF2B5EF4-FFF2-40B4-BE49-F238E27FC236}">
                <a16:creationId xmlns:a16="http://schemas.microsoft.com/office/drawing/2014/main" id="{BB5FBA96-A5F1-D04E-AC84-29CAD24E4DAA}"/>
              </a:ext>
            </a:extLst>
          </p:cNvPr>
          <p:cNvSpPr txBox="1"/>
          <p:nvPr/>
        </p:nvSpPr>
        <p:spPr>
          <a:xfrm>
            <a:off x="3789360" y="3008793"/>
            <a:ext cx="23998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14"/>
              </a:spcBef>
            </a:pPr>
            <a:r>
              <a:rPr lang="en-US" sz="1400" b="1" dirty="0">
                <a:solidFill>
                  <a:schemeClr val="accent3">
                    <a:lumMod val="75000"/>
                  </a:schemeClr>
                </a:solidFill>
                <a:latin typeface="Raleway Black" panose="020B0A03030101060003" pitchFamily="34" charset="0"/>
              </a:rPr>
              <a:t>OPERATING SYSTEM</a:t>
            </a:r>
          </a:p>
        </p:txBody>
      </p:sp>
      <p:sp>
        <p:nvSpPr>
          <p:cNvPr id="55" name="object 13">
            <a:extLst>
              <a:ext uri="{FF2B5EF4-FFF2-40B4-BE49-F238E27FC236}">
                <a16:creationId xmlns:a16="http://schemas.microsoft.com/office/drawing/2014/main" id="{C888A1B3-ACC8-6645-ADC7-BD0BD518170F}"/>
              </a:ext>
            </a:extLst>
          </p:cNvPr>
          <p:cNvSpPr/>
          <p:nvPr/>
        </p:nvSpPr>
        <p:spPr>
          <a:xfrm>
            <a:off x="571455" y="1478969"/>
            <a:ext cx="167855" cy="215772"/>
          </a:xfrm>
          <a:prstGeom prst="rect">
            <a:avLst/>
          </a:prstGeom>
          <a:blipFill>
            <a:blip r:embed="rId3" cstate="prin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56" name="object 14">
            <a:extLst>
              <a:ext uri="{FF2B5EF4-FFF2-40B4-BE49-F238E27FC236}">
                <a16:creationId xmlns:a16="http://schemas.microsoft.com/office/drawing/2014/main" id="{EB33E658-4FDA-8447-95EC-F7AA8894CF1C}"/>
              </a:ext>
            </a:extLst>
          </p:cNvPr>
          <p:cNvSpPr txBox="1"/>
          <p:nvPr/>
        </p:nvSpPr>
        <p:spPr>
          <a:xfrm>
            <a:off x="990422" y="1547975"/>
            <a:ext cx="2031184" cy="879728"/>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iPhone</a:t>
            </a: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s</a:t>
            </a:r>
          </a:p>
          <a:p>
            <a:pPr marL="12700">
              <a:lnSpc>
                <a:spcPct val="100000"/>
              </a:lnSpc>
              <a:spcBef>
                <a:spcPts val="144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Android </a:t>
            </a:r>
            <a:r>
              <a:rPr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Phones</a:t>
            </a:r>
            <a:endPar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spcBef>
                <a:spcPts val="144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Web </a:t>
            </a:r>
            <a:r>
              <a:rPr lang="en-US" sz="1100">
                <a:solidFill>
                  <a:srgbClr val="525252"/>
                </a:solidFill>
                <a:latin typeface="Raleway" panose="020B0503030101060003" pitchFamily="34" charset="0"/>
                <a:ea typeface="Calibri" panose="020F0502020204030204" pitchFamily="34" charset="0"/>
                <a:cs typeface="Times New Roman" panose="02020603050405020304" pitchFamily="18" charset="0"/>
              </a:rPr>
              <a:t>(Administrative Panel</a:t>
            </a: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a:t>
            </a:r>
          </a:p>
        </p:txBody>
      </p:sp>
      <p:sp>
        <p:nvSpPr>
          <p:cNvPr id="57" name="object 16">
            <a:extLst>
              <a:ext uri="{FF2B5EF4-FFF2-40B4-BE49-F238E27FC236}">
                <a16:creationId xmlns:a16="http://schemas.microsoft.com/office/drawing/2014/main" id="{C249A3AA-2160-9145-AB06-70B9D6E555F1}"/>
              </a:ext>
            </a:extLst>
          </p:cNvPr>
          <p:cNvSpPr/>
          <p:nvPr/>
        </p:nvSpPr>
        <p:spPr>
          <a:xfrm>
            <a:off x="561599" y="1861635"/>
            <a:ext cx="187058" cy="222915"/>
          </a:xfrm>
          <a:prstGeom prst="rect">
            <a:avLst/>
          </a:prstGeom>
          <a:blipFill>
            <a:blip r:embed="rId4" cstate="prin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58" name="object 15">
            <a:extLst>
              <a:ext uri="{FF2B5EF4-FFF2-40B4-BE49-F238E27FC236}">
                <a16:creationId xmlns:a16="http://schemas.microsoft.com/office/drawing/2014/main" id="{EE3A70A6-3F94-2540-B0B9-1A37B5CA7896}"/>
              </a:ext>
            </a:extLst>
          </p:cNvPr>
          <p:cNvSpPr/>
          <p:nvPr/>
        </p:nvSpPr>
        <p:spPr>
          <a:xfrm>
            <a:off x="557655" y="2269923"/>
            <a:ext cx="183389" cy="183426"/>
          </a:xfrm>
          <a:prstGeom prst="rect">
            <a:avLst/>
          </a:prstGeom>
          <a:blipFill>
            <a:blip r:embed="rId5" cstate="prin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pic>
        <p:nvPicPr>
          <p:cNvPr id="63" name="Picture 62" descr="Image result for react native icon png">
            <a:extLst>
              <a:ext uri="{FF2B5EF4-FFF2-40B4-BE49-F238E27FC236}">
                <a16:creationId xmlns:a16="http://schemas.microsoft.com/office/drawing/2014/main" id="{6012CA5D-40C2-2E46-A44F-CB16EDB4F5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984" y="3669030"/>
            <a:ext cx="248883" cy="230308"/>
          </a:xfrm>
          <a:prstGeom prst="rect">
            <a:avLst/>
          </a:prstGeom>
          <a:noFill/>
          <a:extLst>
            <a:ext uri="{909E8E84-426E-40DD-AFC4-6F175D3DCCD1}">
              <a14:hiddenFill xmlns:a14="http://schemas.microsoft.com/office/drawing/2010/main">
                <a:solidFill>
                  <a:srgbClr val="FFFFFF"/>
                </a:solidFill>
              </a14:hiddenFill>
            </a:ext>
          </a:extLst>
        </p:spPr>
      </p:pic>
      <p:sp>
        <p:nvSpPr>
          <p:cNvPr id="80" name="object 14">
            <a:extLst>
              <a:ext uri="{FF2B5EF4-FFF2-40B4-BE49-F238E27FC236}">
                <a16:creationId xmlns:a16="http://schemas.microsoft.com/office/drawing/2014/main" id="{A5D9745C-1632-164B-8135-66CA538AC48A}"/>
              </a:ext>
            </a:extLst>
          </p:cNvPr>
          <p:cNvSpPr txBox="1"/>
          <p:nvPr/>
        </p:nvSpPr>
        <p:spPr>
          <a:xfrm>
            <a:off x="946428" y="3683060"/>
            <a:ext cx="1308338" cy="1626086"/>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React Native</a:t>
            </a:r>
          </a:p>
          <a:p>
            <a:pPr marL="12700">
              <a:spcBef>
                <a:spcPts val="100"/>
              </a:spcBef>
            </a:pPr>
            <a:endParaRPr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HTML </a:t>
            </a:r>
            <a:endParaRPr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spcBef>
                <a:spcPts val="100"/>
              </a:spcBef>
            </a:pPr>
            <a:endPar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CSS</a:t>
            </a:r>
            <a:b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br>
            <a:endPar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PHP</a:t>
            </a:r>
          </a:p>
          <a:p>
            <a:pPr marL="12700">
              <a:spcBef>
                <a:spcPts val="100"/>
              </a:spcBef>
            </a:pPr>
            <a:endPar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Java Script </a:t>
            </a:r>
          </a:p>
        </p:txBody>
      </p:sp>
      <p:pic>
        <p:nvPicPr>
          <p:cNvPr id="85" name="Picture 84" descr="Related image">
            <a:extLst>
              <a:ext uri="{FF2B5EF4-FFF2-40B4-BE49-F238E27FC236}">
                <a16:creationId xmlns:a16="http://schemas.microsoft.com/office/drawing/2014/main" id="{D0624749-6222-5046-B642-468FBAC45F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984" y="4006782"/>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Image result for CSS icon png">
            <a:extLst>
              <a:ext uri="{FF2B5EF4-FFF2-40B4-BE49-F238E27FC236}">
                <a16:creationId xmlns:a16="http://schemas.microsoft.com/office/drawing/2014/main" id="{461375DE-E765-AB4D-A829-377209F29E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698" y="4409918"/>
            <a:ext cx="192024" cy="19202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Related image">
            <a:extLst>
              <a:ext uri="{FF2B5EF4-FFF2-40B4-BE49-F238E27FC236}">
                <a16:creationId xmlns:a16="http://schemas.microsoft.com/office/drawing/2014/main" id="{3A4EDF63-8299-8B48-AE9F-903F5A0D0B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698" y="4819861"/>
            <a:ext cx="182880" cy="18288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Related image">
            <a:extLst>
              <a:ext uri="{FF2B5EF4-FFF2-40B4-BE49-F238E27FC236}">
                <a16:creationId xmlns:a16="http://schemas.microsoft.com/office/drawing/2014/main" id="{F8E46CD7-1987-B843-B0F2-4FA6910F9D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698" y="5166425"/>
            <a:ext cx="173736" cy="196827"/>
          </a:xfrm>
          <a:prstGeom prst="rect">
            <a:avLst/>
          </a:prstGeom>
          <a:noFill/>
          <a:extLst>
            <a:ext uri="{909E8E84-426E-40DD-AFC4-6F175D3DCCD1}">
              <a14:hiddenFill xmlns:a14="http://schemas.microsoft.com/office/drawing/2010/main">
                <a:solidFill>
                  <a:srgbClr val="FFFFFF"/>
                </a:solidFill>
              </a14:hiddenFill>
            </a:ext>
          </a:extLst>
        </p:spPr>
      </p:pic>
      <p:sp>
        <p:nvSpPr>
          <p:cNvPr id="89" name="object 18">
            <a:extLst>
              <a:ext uri="{FF2B5EF4-FFF2-40B4-BE49-F238E27FC236}">
                <a16:creationId xmlns:a16="http://schemas.microsoft.com/office/drawing/2014/main" id="{2A77EAB0-DA57-C14A-B7AC-0A44E526EF93}"/>
              </a:ext>
            </a:extLst>
          </p:cNvPr>
          <p:cNvSpPr txBox="1"/>
          <p:nvPr/>
        </p:nvSpPr>
        <p:spPr>
          <a:xfrm>
            <a:off x="4134265" y="1546757"/>
            <a:ext cx="2210751" cy="546303"/>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Visual Code</a:t>
            </a:r>
          </a:p>
          <a:p>
            <a:pPr marL="12700">
              <a:spcBef>
                <a:spcPts val="100"/>
              </a:spcBef>
            </a:pPr>
            <a:endPar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PHP Storm </a:t>
            </a:r>
            <a:endParaRPr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p:txBody>
      </p:sp>
      <p:pic>
        <p:nvPicPr>
          <p:cNvPr id="90" name="Picture 89" descr="Image result for visual code icon png">
            <a:extLst>
              <a:ext uri="{FF2B5EF4-FFF2-40B4-BE49-F238E27FC236}">
                <a16:creationId xmlns:a16="http://schemas.microsoft.com/office/drawing/2014/main" id="{116115EE-78BA-4C40-BB29-DD8D628505D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9422" y="1576797"/>
            <a:ext cx="177029" cy="17632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descr="Image result for php storm">
            <a:extLst>
              <a:ext uri="{FF2B5EF4-FFF2-40B4-BE49-F238E27FC236}">
                <a16:creationId xmlns:a16="http://schemas.microsoft.com/office/drawing/2014/main" id="{6EF8EA03-3B26-A241-8A32-EB7CBEA3F4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66496" y="1973671"/>
            <a:ext cx="182880" cy="182880"/>
          </a:xfrm>
          <a:prstGeom prst="rect">
            <a:avLst/>
          </a:prstGeom>
          <a:noFill/>
          <a:extLst>
            <a:ext uri="{909E8E84-426E-40DD-AFC4-6F175D3DCCD1}">
              <a14:hiddenFill xmlns:a14="http://schemas.microsoft.com/office/drawing/2010/main">
                <a:solidFill>
                  <a:srgbClr val="FFFFFF"/>
                </a:solidFill>
              </a14:hiddenFill>
            </a:ext>
          </a:extLst>
        </p:spPr>
      </p:pic>
      <p:sp>
        <p:nvSpPr>
          <p:cNvPr id="92" name="object 26">
            <a:extLst>
              <a:ext uri="{FF2B5EF4-FFF2-40B4-BE49-F238E27FC236}">
                <a16:creationId xmlns:a16="http://schemas.microsoft.com/office/drawing/2014/main" id="{B637FA89-594C-0E4B-B9B1-A2C50A4AC780}"/>
              </a:ext>
            </a:extLst>
          </p:cNvPr>
          <p:cNvSpPr/>
          <p:nvPr/>
        </p:nvSpPr>
        <p:spPr>
          <a:xfrm>
            <a:off x="3774009" y="3665826"/>
            <a:ext cx="167855" cy="215773"/>
          </a:xfrm>
          <a:prstGeom prst="rect">
            <a:avLst/>
          </a:prstGeom>
          <a:blipFill>
            <a:blip r:embed="rId13" cstate="prin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93" name="object 27">
            <a:extLst>
              <a:ext uri="{FF2B5EF4-FFF2-40B4-BE49-F238E27FC236}">
                <a16:creationId xmlns:a16="http://schemas.microsoft.com/office/drawing/2014/main" id="{24C0741B-692F-2A4B-BB88-66EC5F12D52B}"/>
              </a:ext>
            </a:extLst>
          </p:cNvPr>
          <p:cNvSpPr txBox="1"/>
          <p:nvPr/>
        </p:nvSpPr>
        <p:spPr>
          <a:xfrm>
            <a:off x="4134265" y="3658889"/>
            <a:ext cx="2027969" cy="533479"/>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iOS 11 up to latest</a:t>
            </a:r>
          </a:p>
          <a:p>
            <a:pPr marL="12700">
              <a:lnSpc>
                <a:spcPct val="100000"/>
              </a:lnSpc>
              <a:spcBef>
                <a:spcPts val="100"/>
              </a:spcBef>
            </a:pPr>
            <a:endPar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endParaRPr>
          </a:p>
          <a:p>
            <a:pPr marL="12700">
              <a:lnSpc>
                <a:spcPct val="100000"/>
              </a:lnSpc>
            </a:pPr>
            <a:r>
              <a:rPr lang="en-US" sz="1100" dirty="0">
                <a:solidFill>
                  <a:srgbClr val="525252"/>
                </a:solidFill>
                <a:latin typeface="Raleway" panose="020B0503030101060003" pitchFamily="34" charset="0"/>
                <a:ea typeface="Calibri" panose="020F0502020204030204" pitchFamily="34" charset="0"/>
                <a:cs typeface="Times New Roman" panose="02020603050405020304" pitchFamily="18" charset="0"/>
              </a:rPr>
              <a:t>Android Oreo 8.0 up to latest</a:t>
            </a:r>
          </a:p>
        </p:txBody>
      </p:sp>
      <p:sp>
        <p:nvSpPr>
          <p:cNvPr id="94" name="object 30">
            <a:extLst>
              <a:ext uri="{FF2B5EF4-FFF2-40B4-BE49-F238E27FC236}">
                <a16:creationId xmlns:a16="http://schemas.microsoft.com/office/drawing/2014/main" id="{72886E1F-FAF6-374C-9708-BB9D566C700D}"/>
              </a:ext>
            </a:extLst>
          </p:cNvPr>
          <p:cNvSpPr/>
          <p:nvPr/>
        </p:nvSpPr>
        <p:spPr>
          <a:xfrm>
            <a:off x="3764407" y="4024197"/>
            <a:ext cx="187058" cy="222916"/>
          </a:xfrm>
          <a:prstGeom prst="rect">
            <a:avLst/>
          </a:prstGeom>
          <a:blipFill>
            <a:blip r:embed="rId14" cstate="print"/>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pic>
        <p:nvPicPr>
          <p:cNvPr id="95" name="Picture 94">
            <a:extLst>
              <a:ext uri="{FF2B5EF4-FFF2-40B4-BE49-F238E27FC236}">
                <a16:creationId xmlns:a16="http://schemas.microsoft.com/office/drawing/2014/main" id="{19B44629-5B2C-BB41-B8C0-AE1B4127CA49}"/>
              </a:ext>
            </a:extLst>
          </p:cNvPr>
          <p:cNvPicPr>
            <a:picLocks noChangeAspect="1"/>
          </p:cNvPicPr>
          <p:nvPr/>
        </p:nvPicPr>
        <p:blipFill>
          <a:blip r:embed="rId15"/>
          <a:stretch>
            <a:fillRect/>
          </a:stretch>
        </p:blipFill>
        <p:spPr>
          <a:xfrm>
            <a:off x="567707" y="906915"/>
            <a:ext cx="25400" cy="330200"/>
          </a:xfrm>
          <a:prstGeom prst="rect">
            <a:avLst/>
          </a:prstGeom>
        </p:spPr>
      </p:pic>
      <p:pic>
        <p:nvPicPr>
          <p:cNvPr id="96" name="Picture 95">
            <a:extLst>
              <a:ext uri="{FF2B5EF4-FFF2-40B4-BE49-F238E27FC236}">
                <a16:creationId xmlns:a16="http://schemas.microsoft.com/office/drawing/2014/main" id="{9CA1B719-323B-9B4E-9F7F-25B27E1287DD}"/>
              </a:ext>
            </a:extLst>
          </p:cNvPr>
          <p:cNvPicPr>
            <a:picLocks noChangeAspect="1"/>
          </p:cNvPicPr>
          <p:nvPr/>
        </p:nvPicPr>
        <p:blipFill>
          <a:blip r:embed="rId15"/>
          <a:stretch>
            <a:fillRect/>
          </a:stretch>
        </p:blipFill>
        <p:spPr>
          <a:xfrm>
            <a:off x="567707" y="2986370"/>
            <a:ext cx="25400" cy="330200"/>
          </a:xfrm>
          <a:prstGeom prst="rect">
            <a:avLst/>
          </a:prstGeom>
        </p:spPr>
      </p:pic>
      <p:pic>
        <p:nvPicPr>
          <p:cNvPr id="97" name="Picture 96">
            <a:extLst>
              <a:ext uri="{FF2B5EF4-FFF2-40B4-BE49-F238E27FC236}">
                <a16:creationId xmlns:a16="http://schemas.microsoft.com/office/drawing/2014/main" id="{CB70E897-82D7-D743-92D5-CBDAF1297AA7}"/>
              </a:ext>
            </a:extLst>
          </p:cNvPr>
          <p:cNvPicPr>
            <a:picLocks noChangeAspect="1"/>
          </p:cNvPicPr>
          <p:nvPr/>
        </p:nvPicPr>
        <p:blipFill>
          <a:blip r:embed="rId15"/>
          <a:stretch>
            <a:fillRect/>
          </a:stretch>
        </p:blipFill>
        <p:spPr>
          <a:xfrm>
            <a:off x="3763960" y="906915"/>
            <a:ext cx="25400" cy="330200"/>
          </a:xfrm>
          <a:prstGeom prst="rect">
            <a:avLst/>
          </a:prstGeom>
        </p:spPr>
      </p:pic>
      <p:pic>
        <p:nvPicPr>
          <p:cNvPr id="98" name="Picture 97">
            <a:extLst>
              <a:ext uri="{FF2B5EF4-FFF2-40B4-BE49-F238E27FC236}">
                <a16:creationId xmlns:a16="http://schemas.microsoft.com/office/drawing/2014/main" id="{B56F063D-3A81-5D4D-BF9F-166622EBBADE}"/>
              </a:ext>
            </a:extLst>
          </p:cNvPr>
          <p:cNvPicPr>
            <a:picLocks noChangeAspect="1"/>
          </p:cNvPicPr>
          <p:nvPr/>
        </p:nvPicPr>
        <p:blipFill>
          <a:blip r:embed="rId15"/>
          <a:stretch>
            <a:fillRect/>
          </a:stretch>
        </p:blipFill>
        <p:spPr>
          <a:xfrm>
            <a:off x="3763960" y="2986370"/>
            <a:ext cx="25400" cy="330200"/>
          </a:xfrm>
          <a:prstGeom prst="rect">
            <a:avLst/>
          </a:prstGeom>
        </p:spPr>
      </p:pic>
    </p:spTree>
    <p:extLst>
      <p:ext uri="{BB962C8B-B14F-4D97-AF65-F5344CB8AC3E}">
        <p14:creationId xmlns:p14="http://schemas.microsoft.com/office/powerpoint/2010/main" val="168195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E6331A-0DB4-4A3A-9A43-A1D15A2D1874}"/>
              </a:ext>
            </a:extLst>
          </p:cNvPr>
          <p:cNvGrpSpPr/>
          <p:nvPr/>
        </p:nvGrpSpPr>
        <p:grpSpPr>
          <a:xfrm>
            <a:off x="1" y="0"/>
            <a:ext cx="6858000" cy="9144000"/>
            <a:chOff x="1" y="0"/>
            <a:chExt cx="6858000" cy="9144000"/>
          </a:xfrm>
        </p:grpSpPr>
        <p:pic>
          <p:nvPicPr>
            <p:cNvPr id="25" name="Picture 24">
              <a:extLst>
                <a:ext uri="{FF2B5EF4-FFF2-40B4-BE49-F238E27FC236}">
                  <a16:creationId xmlns:a16="http://schemas.microsoft.com/office/drawing/2014/main" id="{62C45600-2BDA-45F4-9B58-5F50C259468A}"/>
                </a:ext>
              </a:extLst>
            </p:cNvPr>
            <p:cNvPicPr>
              <a:picLocks noChangeAspect="1"/>
            </p:cNvPicPr>
            <p:nvPr/>
          </p:nvPicPr>
          <p:blipFill>
            <a:blip r:embed="rId2"/>
            <a:stretch>
              <a:fillRect/>
            </a:stretch>
          </p:blipFill>
          <p:spPr>
            <a:xfrm>
              <a:off x="1" y="0"/>
              <a:ext cx="6858000" cy="9144000"/>
            </a:xfrm>
            <a:prstGeom prst="rect">
              <a:avLst/>
            </a:prstGeom>
          </p:spPr>
        </p:pic>
        <p:grpSp>
          <p:nvGrpSpPr>
            <p:cNvPr id="23" name="Group 22">
              <a:extLst>
                <a:ext uri="{FF2B5EF4-FFF2-40B4-BE49-F238E27FC236}">
                  <a16:creationId xmlns:a16="http://schemas.microsoft.com/office/drawing/2014/main" id="{7019ACD6-6668-40D4-862C-E970C441B46B}"/>
                </a:ext>
              </a:extLst>
            </p:cNvPr>
            <p:cNvGrpSpPr/>
            <p:nvPr/>
          </p:nvGrpSpPr>
          <p:grpSpPr>
            <a:xfrm>
              <a:off x="509853" y="5527395"/>
              <a:ext cx="5916486" cy="3355302"/>
              <a:chOff x="509853" y="5527395"/>
              <a:chExt cx="5916486" cy="3355302"/>
            </a:xfrm>
          </p:grpSpPr>
          <p:sp>
            <p:nvSpPr>
              <p:cNvPr id="11" name="TextBox 10"/>
              <p:cNvSpPr txBox="1"/>
              <p:nvPr/>
            </p:nvSpPr>
            <p:spPr>
              <a:xfrm>
                <a:off x="747378" y="5527395"/>
                <a:ext cx="2385060" cy="1942327"/>
              </a:xfrm>
              <a:prstGeom prst="rect">
                <a:avLst/>
              </a:prstGeom>
              <a:noFill/>
            </p:spPr>
            <p:txBody>
              <a:bodyPr wrap="square" rtlCol="0">
                <a:spAutoFit/>
              </a:bodyPr>
              <a:lstStyle/>
              <a:p>
                <a:pPr>
                  <a:lnSpc>
                    <a:spcPct val="300000"/>
                  </a:lnSpc>
                </a:pPr>
                <a:r>
                  <a:rPr lang="en-US" sz="1050" spc="100" dirty="0">
                    <a:latin typeface="Raleway" panose="020B0503030101060003" pitchFamily="34" charset="0"/>
                  </a:rPr>
                  <a:t>Project Initiation</a:t>
                </a:r>
              </a:p>
              <a:p>
                <a:pPr>
                  <a:lnSpc>
                    <a:spcPct val="300000"/>
                  </a:lnSpc>
                </a:pPr>
                <a:r>
                  <a:rPr lang="en-US" sz="1050" spc="100" dirty="0">
                    <a:latin typeface="Raleway" panose="020B0503030101060003" pitchFamily="34" charset="0"/>
                  </a:rPr>
                  <a:t>Design &amp; UI</a:t>
                </a:r>
              </a:p>
              <a:p>
                <a:pPr>
                  <a:lnSpc>
                    <a:spcPct val="300000"/>
                  </a:lnSpc>
                </a:pPr>
                <a:r>
                  <a:rPr lang="en-US" sz="1050" spc="100" dirty="0">
                    <a:latin typeface="Raleway" panose="020B0503030101060003" pitchFamily="34" charset="0"/>
                  </a:rPr>
                  <a:t>App Development: Alpha</a:t>
                </a:r>
              </a:p>
              <a:p>
                <a:pPr>
                  <a:lnSpc>
                    <a:spcPct val="300000"/>
                  </a:lnSpc>
                </a:pPr>
                <a:r>
                  <a:rPr lang="en-US" sz="1050" spc="100" dirty="0">
                    <a:latin typeface="Raleway" panose="020B0503030101060003" pitchFamily="34" charset="0"/>
                  </a:rPr>
                  <a:t>App Development: Beta</a:t>
                </a:r>
              </a:p>
            </p:txBody>
          </p:sp>
          <p:sp>
            <p:nvSpPr>
              <p:cNvPr id="12" name="TextBox 11"/>
              <p:cNvSpPr txBox="1"/>
              <p:nvPr/>
            </p:nvSpPr>
            <p:spPr>
              <a:xfrm>
                <a:off x="4411980" y="5527396"/>
                <a:ext cx="1996440" cy="1942327"/>
              </a:xfrm>
              <a:prstGeom prst="rect">
                <a:avLst/>
              </a:prstGeom>
              <a:noFill/>
            </p:spPr>
            <p:txBody>
              <a:bodyPr wrap="square" rtlCol="0">
                <a:spAutoFit/>
              </a:bodyPr>
              <a:lstStyle/>
              <a:p>
                <a:pPr>
                  <a:lnSpc>
                    <a:spcPct val="300000"/>
                  </a:lnSpc>
                </a:pPr>
                <a:r>
                  <a:rPr lang="en-US" sz="1050" spc="100" dirty="0">
                    <a:latin typeface="Raleway" panose="020B0503030101060003" pitchFamily="34" charset="0"/>
                  </a:rPr>
                  <a:t>$ 9,750</a:t>
                </a:r>
              </a:p>
              <a:p>
                <a:pPr>
                  <a:lnSpc>
                    <a:spcPct val="300000"/>
                  </a:lnSpc>
                </a:pPr>
                <a:r>
                  <a:rPr lang="en-US" sz="1050" spc="100" dirty="0">
                    <a:latin typeface="Raleway" panose="020B0503030101060003" pitchFamily="34" charset="0"/>
                  </a:rPr>
                  <a:t>$ 9,750</a:t>
                </a:r>
              </a:p>
              <a:p>
                <a:pPr>
                  <a:lnSpc>
                    <a:spcPct val="300000"/>
                  </a:lnSpc>
                </a:pPr>
                <a:r>
                  <a:rPr lang="en-US" sz="1050" spc="100" dirty="0">
                    <a:latin typeface="Raleway" panose="020B0503030101060003" pitchFamily="34" charset="0"/>
                  </a:rPr>
                  <a:t>$ 9,750</a:t>
                </a:r>
              </a:p>
              <a:p>
                <a:pPr>
                  <a:lnSpc>
                    <a:spcPct val="300000"/>
                  </a:lnSpc>
                </a:pPr>
                <a:r>
                  <a:rPr lang="en-US" sz="1050" spc="100" dirty="0">
                    <a:latin typeface="Raleway" panose="020B0503030101060003" pitchFamily="34" charset="0"/>
                  </a:rPr>
                  <a:t>$ 9,750</a:t>
                </a:r>
              </a:p>
            </p:txBody>
          </p:sp>
          <p:sp>
            <p:nvSpPr>
              <p:cNvPr id="13" name="TextBox 12"/>
              <p:cNvSpPr txBox="1"/>
              <p:nvPr/>
            </p:nvSpPr>
            <p:spPr>
              <a:xfrm>
                <a:off x="4405185" y="7691069"/>
                <a:ext cx="1066800" cy="253916"/>
              </a:xfrm>
              <a:prstGeom prst="rect">
                <a:avLst/>
              </a:prstGeom>
              <a:noFill/>
            </p:spPr>
            <p:txBody>
              <a:bodyPr wrap="square" rtlCol="0">
                <a:spAutoFit/>
              </a:bodyPr>
              <a:lstStyle/>
              <a:p>
                <a:r>
                  <a:rPr lang="en-US" sz="1050" b="1" spc="100" dirty="0">
                    <a:solidFill>
                      <a:schemeClr val="bg1"/>
                    </a:solidFill>
                    <a:latin typeface="Raleway Light" panose="020B0403030101060003" pitchFamily="34" charset="0"/>
                  </a:rPr>
                  <a:t>$ 39,000</a:t>
                </a:r>
              </a:p>
            </p:txBody>
          </p:sp>
          <p:sp>
            <p:nvSpPr>
              <p:cNvPr id="15" name="TextBox 14"/>
              <p:cNvSpPr txBox="1"/>
              <p:nvPr/>
            </p:nvSpPr>
            <p:spPr>
              <a:xfrm>
                <a:off x="4429899" y="8079698"/>
                <a:ext cx="1996440" cy="253916"/>
              </a:xfrm>
              <a:prstGeom prst="rect">
                <a:avLst/>
              </a:prstGeom>
              <a:noFill/>
            </p:spPr>
            <p:txBody>
              <a:bodyPr wrap="square" rtlCol="0">
                <a:spAutoFit/>
              </a:bodyPr>
              <a:lstStyle/>
              <a:p>
                <a:r>
                  <a:rPr lang="en-US" sz="1050" b="1" spc="100" dirty="0">
                    <a:solidFill>
                      <a:schemeClr val="bg1"/>
                    </a:solidFill>
                    <a:latin typeface="Raleway Light" panose="020B0403030101060003" pitchFamily="34" charset="0"/>
                  </a:rPr>
                  <a:t>160 - 180 Working Days</a:t>
                </a:r>
              </a:p>
            </p:txBody>
          </p:sp>
          <p:sp>
            <p:nvSpPr>
              <p:cNvPr id="18" name="Rectangle 17">
                <a:extLst>
                  <a:ext uri="{FF2B5EF4-FFF2-40B4-BE49-F238E27FC236}">
                    <a16:creationId xmlns:a16="http://schemas.microsoft.com/office/drawing/2014/main" id="{5E2C5A1C-8616-4691-AE86-998C99F46645}"/>
                  </a:ext>
                </a:extLst>
              </p:cNvPr>
              <p:cNvSpPr/>
              <p:nvPr/>
            </p:nvSpPr>
            <p:spPr>
              <a:xfrm>
                <a:off x="509853" y="8451810"/>
                <a:ext cx="5854700" cy="430887"/>
              </a:xfrm>
              <a:prstGeom prst="rect">
                <a:avLst/>
              </a:prstGeom>
            </p:spPr>
            <p:txBody>
              <a:bodyPr wrap="square">
                <a:spAutoFit/>
              </a:bodyPr>
              <a:lstStyle/>
              <a:p>
                <a:pPr marL="46355" marR="5080" indent="-34290" algn="just"/>
                <a:r>
                  <a:rPr lang="en-US" sz="1100" b="1" spc="100" dirty="0">
                    <a:latin typeface="Raleway" panose="020B0503030101060003" pitchFamily="34" charset="0"/>
                    <a:ea typeface="Roboto Light" panose="02000000000000000000" pitchFamily="2" charset="0"/>
                  </a:rPr>
                  <a:t>Note: </a:t>
                </a:r>
                <a:r>
                  <a:rPr lang="en-US" sz="1100" spc="100" dirty="0">
                    <a:latin typeface="Raleway" panose="020B0503030101060003" pitchFamily="34" charset="0"/>
                    <a:ea typeface="Roboto Light" panose="02000000000000000000" pitchFamily="2" charset="0"/>
                  </a:rPr>
                  <a:t>The above-mentioned estimates are e</a:t>
                </a:r>
                <a:r>
                  <a:rPr lang="en-US" sz="1100" spc="100" dirty="0">
                    <a:latin typeface="Raleway" panose="020B0503030101060003" pitchFamily="34" charset="0"/>
                  </a:rPr>
                  <a:t>xclusive of the App design, publishing, &amp; Apple/Google Store approval.</a:t>
                </a:r>
              </a:p>
            </p:txBody>
          </p:sp>
        </p:grpSp>
      </p:grpSp>
    </p:spTree>
    <p:extLst>
      <p:ext uri="{BB962C8B-B14F-4D97-AF65-F5344CB8AC3E}">
        <p14:creationId xmlns:p14="http://schemas.microsoft.com/office/powerpoint/2010/main" val="217950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0118DE-9C5E-44D6-BFA3-39F0F94D0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2AD74AB-EC11-4D1D-A4BC-40DCB555F0E2}"/>
                  </a:ext>
                </a:extLst>
              </p14:cNvPr>
              <p14:cNvContentPartPr/>
              <p14:nvPr/>
            </p14:nvContentPartPr>
            <p14:xfrm>
              <a:off x="1282560" y="1002640"/>
              <a:ext cx="360" cy="360"/>
            </p14:xfrm>
          </p:contentPart>
        </mc:Choice>
        <mc:Fallback xmlns="">
          <p:pic>
            <p:nvPicPr>
              <p:cNvPr id="7" name="Ink 6">
                <a:extLst>
                  <a:ext uri="{FF2B5EF4-FFF2-40B4-BE49-F238E27FC236}">
                    <a16:creationId xmlns:a16="http://schemas.microsoft.com/office/drawing/2014/main" id="{82AD74AB-EC11-4D1D-A4BC-40DCB555F0E2}"/>
                  </a:ext>
                </a:extLst>
              </p:cNvPr>
              <p:cNvPicPr/>
              <p:nvPr/>
            </p:nvPicPr>
            <p:blipFill>
              <a:blip r:embed="rId4"/>
              <a:stretch>
                <a:fillRect/>
              </a:stretch>
            </p:blipFill>
            <p:spPr>
              <a:xfrm>
                <a:off x="1273560" y="994000"/>
                <a:ext cx="18000" cy="18000"/>
              </a:xfrm>
              <a:prstGeom prst="rect">
                <a:avLst/>
              </a:prstGeom>
            </p:spPr>
          </p:pic>
        </mc:Fallback>
      </mc:AlternateContent>
      <p:sp>
        <p:nvSpPr>
          <p:cNvPr id="10" name="TextBox 9">
            <a:extLst>
              <a:ext uri="{FF2B5EF4-FFF2-40B4-BE49-F238E27FC236}">
                <a16:creationId xmlns:a16="http://schemas.microsoft.com/office/drawing/2014/main" id="{90D689EB-4C91-4524-A511-DD932E9E11AB}"/>
              </a:ext>
            </a:extLst>
          </p:cNvPr>
          <p:cNvSpPr txBox="1"/>
          <p:nvPr/>
        </p:nvSpPr>
        <p:spPr>
          <a:xfrm>
            <a:off x="1282560" y="1601187"/>
            <a:ext cx="2638809" cy="1477328"/>
          </a:xfrm>
          <a:prstGeom prst="rect">
            <a:avLst/>
          </a:prstGeom>
          <a:noFill/>
        </p:spPr>
        <p:txBody>
          <a:bodyPr wrap="square" rtlCol="0">
            <a:spAutoFit/>
          </a:bodyPr>
          <a:lstStyle/>
          <a:p>
            <a:r>
              <a:rPr lang="en-US" sz="4500" b="1" dirty="0">
                <a:solidFill>
                  <a:srgbClr val="C11F31"/>
                </a:solidFill>
                <a:latin typeface="Raleway" panose="020B0503030101060003" pitchFamily="34" charset="0"/>
              </a:rPr>
              <a:t>Market </a:t>
            </a:r>
          </a:p>
          <a:p>
            <a:r>
              <a:rPr lang="en-US" sz="4500" b="1" dirty="0">
                <a:solidFill>
                  <a:srgbClr val="C11F31"/>
                </a:solidFill>
                <a:latin typeface="Raleway" panose="020B0503030101060003" pitchFamily="34" charset="0"/>
              </a:rPr>
              <a:t>Analysis</a:t>
            </a:r>
          </a:p>
        </p:txBody>
      </p:sp>
    </p:spTree>
    <p:extLst>
      <p:ext uri="{BB962C8B-B14F-4D97-AF65-F5344CB8AC3E}">
        <p14:creationId xmlns:p14="http://schemas.microsoft.com/office/powerpoint/2010/main" val="160308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FCDC6C-0897-FB8D-8FA4-7357E4430C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358498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79F1F4-04FA-19D0-EB65-0AA1486097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65779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57EC22-F3FD-4D7C-8D6B-5418A2381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Text Box 2"/>
          <p:cNvSpPr txBox="1">
            <a:spLocks noChangeArrowheads="1"/>
          </p:cNvSpPr>
          <p:nvPr/>
        </p:nvSpPr>
        <p:spPr bwMode="auto">
          <a:xfrm>
            <a:off x="801445" y="1839690"/>
            <a:ext cx="5396155" cy="6265418"/>
          </a:xfrm>
          <a:prstGeom prst="rect">
            <a:avLst/>
          </a:prstGeom>
          <a:noFill/>
          <a:ln w="9525">
            <a:noFill/>
            <a:miter lim="800000"/>
            <a:headEnd/>
            <a:tailEnd/>
          </a:ln>
        </p:spPr>
        <p:txBody>
          <a:bodyPr rot="0" vert="horz" wrap="square" lIns="91440" tIns="45720" rIns="91440" bIns="45720" anchor="t" anchorCtr="0">
            <a:noAutofit/>
          </a:bodyPr>
          <a:lstStyle/>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RetroCube is providing this quotation after a thorough comprehension of the client’s brief. If the originally stipulated scope of work differs from what is really required, RetroCube reserves the right to propose revised costs, even after the formalization of the contract.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project design and development will commence once the final Specifications document is reviewed and approved by the client.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provided production schedule is just an informed estimate. While we will invest our maximum efforts in making sure that all timelines are adhered to, unforeseen delays in the digital production should be kept in mind and RetroCube will not be held responsible for such.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provided costing estimate is exclusive of photography, music, stock images, or any out-of-pocket costs incurred during the development of the project.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Until the client signs an official “Purchase Order” or “Cost Estimate” and makes good on any initial payments as agreed on, the project will not commence.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RetroCube will not be held responsible in the event that any payment delays on client’s end affects the overall timeline of the project.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Any revisions requested by the client, falling outside the original scope of work as defined by the client, will be added as change requests to the overall estimate of the project and can have an impact on the project timeline. The same applies to altering past-approved dates and deadlines.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proposal pricing excludes any domain registration, hosting, or license fees.  However, we can connect you with a credible hosting partner, should you wish to discuss further on this matter with your designated account manager.</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2710877-7108-0B4E-A48D-3555F0124073}"/>
              </a:ext>
            </a:extLst>
          </p:cNvPr>
          <p:cNvSpPr txBox="1"/>
          <p:nvPr/>
        </p:nvSpPr>
        <p:spPr>
          <a:xfrm>
            <a:off x="801444" y="936132"/>
            <a:ext cx="5585069" cy="600164"/>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TERMS &amp; CONDITIONS</a:t>
            </a:r>
          </a:p>
          <a:p>
            <a:pPr lvl="0"/>
            <a:endParaRPr lang="en-US" sz="1500" b="1" dirty="0">
              <a:solidFill>
                <a:srgbClr val="4A5168"/>
              </a:solidFill>
              <a:latin typeface="Gibson SemiBold" pitchFamily="2" charset="77"/>
            </a:endParaRPr>
          </a:p>
        </p:txBody>
      </p:sp>
    </p:spTree>
    <p:extLst>
      <p:ext uri="{BB962C8B-B14F-4D97-AF65-F5344CB8AC3E}">
        <p14:creationId xmlns:p14="http://schemas.microsoft.com/office/powerpoint/2010/main" val="79568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5B4DB-5439-4B31-90B6-7A6350F25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8" name="Text Box 2">
            <a:extLst>
              <a:ext uri="{FF2B5EF4-FFF2-40B4-BE49-F238E27FC236}">
                <a16:creationId xmlns:a16="http://schemas.microsoft.com/office/drawing/2014/main" id="{20C8FFCD-6869-432C-A9A3-4F8F1B2271CB}"/>
              </a:ext>
            </a:extLst>
          </p:cNvPr>
          <p:cNvSpPr txBox="1">
            <a:spLocks noChangeArrowheads="1"/>
          </p:cNvSpPr>
          <p:nvPr/>
        </p:nvSpPr>
        <p:spPr bwMode="auto">
          <a:xfrm>
            <a:off x="801445" y="1723292"/>
            <a:ext cx="5249395" cy="6963508"/>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en-US" sz="1100" dirty="0">
                <a:latin typeface="Raleway" panose="020B0503030101060003" pitchFamily="34" charset="0"/>
                <a:ea typeface="Roboto Light" panose="02000000000000000000" pitchFamily="2" charset="0"/>
                <a:cs typeface="Roboto Light" panose="02000000000000000000" pitchFamily="2" charset="0"/>
              </a:rPr>
              <a:t>Dear</a:t>
            </a:r>
          </a:p>
          <a:p>
            <a:pPr>
              <a:lnSpc>
                <a:spcPct val="150000"/>
              </a:lnSpc>
            </a:pPr>
            <a:r>
              <a:rPr lang="en-US" sz="1100" b="1" dirty="0">
                <a:solidFill>
                  <a:srgbClr val="C11F31"/>
                </a:solidFill>
                <a:latin typeface="Raleway" panose="020B0503030101060003" pitchFamily="34" charset="0"/>
                <a:ea typeface="Roboto Light" panose="02000000000000000000" pitchFamily="2" charset="0"/>
                <a:cs typeface="Roboto Light" panose="02000000000000000000" pitchFamily="2" charset="0"/>
              </a:rPr>
              <a:t>Elvis, </a:t>
            </a:r>
          </a:p>
          <a:p>
            <a:endParaRPr lang="en-US" sz="1100" dirty="0">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err="1">
                <a:solidFill>
                  <a:prstClr val="black"/>
                </a:solidFill>
                <a:latin typeface="Raleway" panose="020B0503030101060003" pitchFamily="34" charset="0"/>
                <a:ea typeface="Roboto Light" panose="02000000000000000000" pitchFamily="2" charset="0"/>
                <a:cs typeface="Roboto Light" panose="02000000000000000000" pitchFamily="2" charset="0"/>
              </a:rPr>
              <a:t>RetroCube</a:t>
            </a:r>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 mobile applications are crafted to cater to your business’s speciﬁc demands and to impress your potential customers. </a:t>
            </a:r>
          </a:p>
          <a:p>
            <a:pPr lvl="0" algn="just"/>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Well aware of the technical aspects of mobile applications, we aspire to bring absolute perfection to your mobile applications.</a:t>
            </a:r>
          </a:p>
          <a:p>
            <a:pPr lvl="0" algn="just"/>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err="1">
                <a:solidFill>
                  <a:prstClr val="black"/>
                </a:solidFill>
                <a:latin typeface="Raleway" panose="020B0503030101060003" pitchFamily="34" charset="0"/>
                <a:ea typeface="Roboto Light" panose="02000000000000000000" pitchFamily="2" charset="0"/>
                <a:cs typeface="Roboto Light" panose="02000000000000000000" pitchFamily="2" charset="0"/>
              </a:rPr>
              <a:t>RetroCube</a:t>
            </a:r>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 can assure you of our dedication and hard work for your required project. In order to proceed with your project we would like to start with a mutual agreement of the following:</a:t>
            </a:r>
          </a:p>
          <a:p>
            <a:pPr lvl="0" algn="just"/>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Nothing in this agreement shall be construed or disclosed to any agency, partnership, third party, joint venture, or other similar relationship between the parties. </a:t>
            </a:r>
          </a:p>
          <a:p>
            <a:pPr lvl="0" algn="just"/>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Neither party will, without prior approval of the other party, use any information in parts, in whole or otherwise disclose the existence and terms of this agreement. Either party may disclose conﬁdential information with the other party in conﬁdence.</a:t>
            </a:r>
          </a:p>
          <a:p>
            <a:pPr lvl="0" algn="just"/>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We look forward to maintaining a long term business relationship between both the organizations. </a:t>
            </a:r>
          </a:p>
          <a:p>
            <a:pPr lvl="0" algn="just"/>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Please let us know if you need any support from our end.</a:t>
            </a:r>
          </a:p>
          <a:p>
            <a:pPr lvl="0" algn="just"/>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In case of any query, feel free to contact us. </a:t>
            </a:r>
          </a:p>
          <a:p>
            <a:pPr lvl="0" algn="just"/>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gn="just"/>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Thank you for choosing </a:t>
            </a:r>
            <a:r>
              <a:rPr lang="en-US" sz="1100" dirty="0" err="1">
                <a:solidFill>
                  <a:prstClr val="black"/>
                </a:solidFill>
                <a:latin typeface="Raleway" panose="020B0503030101060003" pitchFamily="34" charset="0"/>
                <a:ea typeface="Roboto Light" panose="02000000000000000000" pitchFamily="2" charset="0"/>
                <a:cs typeface="Roboto Light" panose="02000000000000000000" pitchFamily="2" charset="0"/>
              </a:rPr>
              <a:t>RetroCube</a:t>
            </a:r>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a:t>
            </a:r>
          </a:p>
          <a:p>
            <a:pPr lvl="0"/>
            <a:endPar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endParaRPr>
          </a:p>
          <a:p>
            <a:pPr lvl="0">
              <a:lnSpc>
                <a:spcPct val="150000"/>
              </a:lnSpc>
            </a:pPr>
            <a:r>
              <a:rPr lang="en-US" sz="1100" dirty="0">
                <a:solidFill>
                  <a:prstClr val="black"/>
                </a:solidFill>
                <a:latin typeface="Raleway" panose="020B0503030101060003" pitchFamily="34" charset="0"/>
                <a:ea typeface="Roboto Light" panose="02000000000000000000" pitchFamily="2" charset="0"/>
                <a:cs typeface="Roboto Light" panose="02000000000000000000" pitchFamily="2" charset="0"/>
              </a:rPr>
              <a:t>Regards,</a:t>
            </a:r>
          </a:p>
          <a:p>
            <a:pPr lvl="0">
              <a:lnSpc>
                <a:spcPct val="150000"/>
              </a:lnSpc>
            </a:pPr>
            <a:r>
              <a:rPr lang="en-US" sz="1100" b="1" dirty="0">
                <a:solidFill>
                  <a:srgbClr val="C11F31"/>
                </a:solidFill>
                <a:latin typeface="Raleway" panose="020B0503030101060003" pitchFamily="34" charset="0"/>
                <a:ea typeface="Roboto" panose="02000000000000000000" pitchFamily="2" charset="0"/>
                <a:cs typeface="Roboto" panose="02000000000000000000" pitchFamily="2" charset="0"/>
              </a:rPr>
              <a:t>Team </a:t>
            </a:r>
            <a:r>
              <a:rPr lang="en-US" sz="1100" b="1" dirty="0" err="1">
                <a:solidFill>
                  <a:srgbClr val="C11F31"/>
                </a:solidFill>
                <a:latin typeface="Raleway" panose="020B0503030101060003" pitchFamily="34" charset="0"/>
                <a:ea typeface="Roboto" panose="02000000000000000000" pitchFamily="2" charset="0"/>
                <a:cs typeface="Roboto" panose="02000000000000000000" pitchFamily="2" charset="0"/>
              </a:rPr>
              <a:t>RetroCube</a:t>
            </a:r>
            <a:endParaRPr lang="en-US" sz="1100" b="1" dirty="0">
              <a:solidFill>
                <a:srgbClr val="C11F31"/>
              </a:solidFill>
              <a:latin typeface="Raleway" panose="020B0503030101060003" pitchFamily="34" charset="0"/>
              <a:ea typeface="Roboto" panose="02000000000000000000" pitchFamily="2" charset="0"/>
              <a:cs typeface="Roboto" panose="02000000000000000000" pitchFamily="2" charset="0"/>
            </a:endParaRPr>
          </a:p>
          <a:p>
            <a:r>
              <a:rPr lang="en-US" sz="1400" dirty="0">
                <a:latin typeface="Roboto Light" panose="02000000000000000000" pitchFamily="2" charset="0"/>
                <a:ea typeface="Roboto Light" panose="02000000000000000000" pitchFamily="2" charset="0"/>
                <a:cs typeface="Roboto Light" panose="02000000000000000000" pitchFamily="2" charset="0"/>
              </a:rPr>
              <a:t> </a:t>
            </a:r>
          </a:p>
        </p:txBody>
      </p:sp>
    </p:spTree>
    <p:extLst>
      <p:ext uri="{BB962C8B-B14F-4D97-AF65-F5344CB8AC3E}">
        <p14:creationId xmlns:p14="http://schemas.microsoft.com/office/powerpoint/2010/main" val="659849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57EC22-F3FD-4D7C-8D6B-5418A2381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Text Box 2"/>
          <p:cNvSpPr txBox="1">
            <a:spLocks noChangeArrowheads="1"/>
          </p:cNvSpPr>
          <p:nvPr/>
        </p:nvSpPr>
        <p:spPr bwMode="auto">
          <a:xfrm>
            <a:off x="801445" y="1839690"/>
            <a:ext cx="5425184" cy="6265418"/>
          </a:xfrm>
          <a:prstGeom prst="rect">
            <a:avLst/>
          </a:prstGeom>
          <a:noFill/>
          <a:ln w="9525">
            <a:noFill/>
            <a:miter lim="800000"/>
            <a:headEnd/>
            <a:tailEnd/>
          </a:ln>
        </p:spPr>
        <p:txBody>
          <a:bodyPr rot="0" vert="horz" wrap="square" lIns="91440" tIns="45720" rIns="91440" bIns="45720" anchor="t" anchorCtr="0">
            <a:noAutofit/>
          </a:bodyPr>
          <a:lstStyle/>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If at the completion of the project, additional work has been requested by the client falling outside of the project scope, RetroCube will go ahead with the original project scope first before determining a revised payment plan and starting with the added work.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If the estimated time period for technical-testing, proofreading, and quality assurance is affected due to a change of scope requested by the client, the project timelines and deadlines of deliverables may have to be altered. However, if the client chooses to go ahead with the project without a comprehensive testing phase, all change requests by the client after the launch will be subject to the availability of resources and charged additionally by RetroCube. </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In the event a project is inactive for a period of 30 days or more, RetroCube reserves the right to re-quote the client for the entire project or to cancel the project without any refund.</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This proposal pricing is valid for 30 days from date of issue. Should the client wish to approve after this period, it would be subject to changes in costing and timelines.</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spcAft>
                <a:spcPts val="800"/>
              </a:spcAft>
            </a:pPr>
            <a:r>
              <a:rPr lang="en-US" sz="1100" dirty="0">
                <a:solidFill>
                  <a:srgbClr val="BD1626"/>
                </a:solidFill>
                <a:latin typeface="Raleway Black" panose="020B0A03030101060003" pitchFamily="34" charset="0"/>
              </a:rPr>
              <a:t>| </a:t>
            </a:r>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During the support period, RetroCube will acknowledge and receive any issue reported by client and will perform all necessary measures to mitigate it. However, the issues only cover bugs and malfunctioning of the function/procedure which can be proved as bug with respect to original application scope, proposed solution and final signed off product by client and it does not cover any effort which is required to analyze, develop and implement a new requirement or a change in existing developed product.</a:t>
            </a:r>
          </a:p>
          <a:p>
            <a:pPr lvl="0" algn="just">
              <a:spcAft>
                <a:spcPts val="800"/>
              </a:spcAft>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2710877-7108-0B4E-A48D-3555F0124073}"/>
              </a:ext>
            </a:extLst>
          </p:cNvPr>
          <p:cNvSpPr txBox="1"/>
          <p:nvPr/>
        </p:nvSpPr>
        <p:spPr>
          <a:xfrm>
            <a:off x="801444" y="936132"/>
            <a:ext cx="5585069" cy="369332"/>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TERMS &amp; CONDITIONS </a:t>
            </a:r>
            <a:r>
              <a:rPr lang="en-US" dirty="0">
                <a:solidFill>
                  <a:srgbClr val="BD1626"/>
                </a:solidFill>
                <a:latin typeface="Raleway" panose="020B0503030101060003" pitchFamily="34" charset="0"/>
              </a:rPr>
              <a:t>(Continued)</a:t>
            </a:r>
          </a:p>
        </p:txBody>
      </p:sp>
    </p:spTree>
    <p:extLst>
      <p:ext uri="{BB962C8B-B14F-4D97-AF65-F5344CB8AC3E}">
        <p14:creationId xmlns:p14="http://schemas.microsoft.com/office/powerpoint/2010/main" val="2831886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4D4DDA-49D5-F80A-77E8-41A9FEC9E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144000"/>
          </a:xfrm>
          <a:prstGeom prst="rect">
            <a:avLst/>
          </a:prstGeom>
        </p:spPr>
      </p:pic>
    </p:spTree>
    <p:extLst>
      <p:ext uri="{BB962C8B-B14F-4D97-AF65-F5344CB8AC3E}">
        <p14:creationId xmlns:p14="http://schemas.microsoft.com/office/powerpoint/2010/main" val="336203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A77EAA-DD08-4F07-8E46-EE2EB2EFF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 Box 15"/>
          <p:cNvSpPr txBox="1"/>
          <p:nvPr/>
        </p:nvSpPr>
        <p:spPr>
          <a:xfrm>
            <a:off x="1843090" y="2193296"/>
            <a:ext cx="4411195" cy="162232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The project is to design &amp; develop a mobile application that will allow users to create a short video, including an image and video, with text and audio files attached to it. Users will be able to choose the duration of their clip and set an image on one side of the screen and a video on the other. Users will have the option to save the video on their device once it is completed.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5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0BAC9F-C022-48C3-8EB9-0BDBDA4AD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4">
            <a:extLst>
              <a:ext uri="{FF2B5EF4-FFF2-40B4-BE49-F238E27FC236}">
                <a16:creationId xmlns:a16="http://schemas.microsoft.com/office/drawing/2014/main" id="{22710877-7108-0B4E-A48D-3555F0124073}"/>
              </a:ext>
            </a:extLst>
          </p:cNvPr>
          <p:cNvSpPr txBox="1"/>
          <p:nvPr/>
        </p:nvSpPr>
        <p:spPr>
          <a:xfrm>
            <a:off x="1111250" y="3420179"/>
            <a:ext cx="3249735" cy="3780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b="1" dirty="0">
                <a:solidFill>
                  <a:schemeClr val="tx1">
                    <a:lumMod val="75000"/>
                    <a:lumOff val="25000"/>
                  </a:schemeClr>
                </a:solidFill>
                <a:latin typeface="Raleway" panose="020B0503030101060003" pitchFamily="34" charset="0"/>
              </a:rPr>
              <a:t>User Type: Users</a:t>
            </a:r>
          </a:p>
        </p:txBody>
      </p:sp>
    </p:spTree>
    <p:extLst>
      <p:ext uri="{BB962C8B-B14F-4D97-AF65-F5344CB8AC3E}">
        <p14:creationId xmlns:p14="http://schemas.microsoft.com/office/powerpoint/2010/main" val="371174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6B7CB4-B2CC-477E-B3FD-667831052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 Box 2"/>
          <p:cNvSpPr txBox="1">
            <a:spLocks noChangeArrowheads="1"/>
          </p:cNvSpPr>
          <p:nvPr/>
        </p:nvSpPr>
        <p:spPr bwMode="auto">
          <a:xfrm>
            <a:off x="801445" y="2057399"/>
            <a:ext cx="5585068" cy="7086601"/>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pPr>
            <a:r>
              <a:rPr lang="en-US" sz="1400" dirty="0">
                <a:solidFill>
                  <a:srgbClr val="BD1626"/>
                </a:solidFill>
                <a:latin typeface="Raleway Black" panose="020B0A03030101060003" pitchFamily="34" charset="0"/>
              </a:rPr>
              <a:t>| </a:t>
            </a:r>
            <a:r>
              <a:rPr lang="en-US" sz="1400" dirty="0">
                <a:solidFill>
                  <a:schemeClr val="accent3">
                    <a:lumMod val="50000"/>
                  </a:schemeClr>
                </a:solidFill>
                <a:latin typeface="Raleway Black" panose="020B0A03030101060003" pitchFamily="34" charset="0"/>
              </a:rPr>
              <a:t>SPLASH SCREEN</a:t>
            </a:r>
            <a:endParaRPr lang="en-US" sz="14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application will start with an appealing and interactive splash screen, which will display the application’s name and logo for 2 - 3 seconds on the mobile application.</a:t>
            </a:r>
          </a:p>
          <a:p>
            <a:pPr lvl="0"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lnSpc>
                <a:spcPct val="107000"/>
              </a:lnSpc>
            </a:pPr>
            <a:r>
              <a:rPr lang="en-US" sz="1400" dirty="0">
                <a:solidFill>
                  <a:srgbClr val="BD1626"/>
                </a:solidFill>
                <a:latin typeface="Raleway Black" panose="020B0A03030101060003" pitchFamily="34" charset="0"/>
              </a:rPr>
              <a:t>| </a:t>
            </a:r>
            <a:r>
              <a:rPr lang="en-US" sz="1400" dirty="0">
                <a:solidFill>
                  <a:schemeClr val="accent3">
                    <a:lumMod val="50000"/>
                  </a:schemeClr>
                </a:solidFill>
                <a:latin typeface="Raleway Black" panose="020B0A03030101060003" pitchFamily="34" charset="0"/>
              </a:rPr>
              <a:t>SIGN UP</a:t>
            </a:r>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After the splash screen, users will be re-directed to the Sign-Up or Sign-In screen from where they may opt to Sign Up. Doing so will re-direct them to the Sign-Up screen of the application. Users who choose to Sign-Up will be able to do so using any of the following options:</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b="1"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OPTION A: </a:t>
            </a:r>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Users will be able to Sign Up for the application via a simple Sign Up form, which will comprise of fields such as: </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628650" lvl="1"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First &amp; Last Name</a:t>
            </a:r>
          </a:p>
          <a:p>
            <a:pPr marL="628650" lvl="1"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Email Address</a:t>
            </a:r>
          </a:p>
          <a:p>
            <a:pPr marL="628650" lvl="1"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Phone Number </a:t>
            </a:r>
          </a:p>
          <a:p>
            <a:pPr marL="628650" lvl="1"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Password (with See Password feature)</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Upon submission of the Sign-Up form, the user will receive a confirmation email for their reference. </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b="1"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OPTION B: </a:t>
            </a:r>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Users can also Sign-Up/log in to the application using the following applicable social media accounts:</a:t>
            </a:r>
          </a:p>
          <a:p>
            <a:pPr lvl="1"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628650" lvl="2"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Facebook</a:t>
            </a:r>
          </a:p>
          <a:p>
            <a:pPr marL="628650" lvl="2"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Google</a:t>
            </a:r>
          </a:p>
          <a:p>
            <a:pPr marL="628650" lvl="2"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Apple</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400" dirty="0">
                <a:solidFill>
                  <a:srgbClr val="BD1626"/>
                </a:solidFill>
                <a:latin typeface="Raleway Black" panose="020B0A03030101060003" pitchFamily="34" charset="0"/>
              </a:rPr>
              <a:t>| </a:t>
            </a:r>
            <a:r>
              <a:rPr lang="en-US" sz="1400" dirty="0">
                <a:solidFill>
                  <a:schemeClr val="accent3">
                    <a:lumMod val="50000"/>
                  </a:schemeClr>
                </a:solidFill>
                <a:latin typeface="Raleway Black" panose="020B0A03030101060003" pitchFamily="34" charset="0"/>
              </a:rPr>
              <a:t>SIGN IN</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Users who have registered using the Sign-Up form (option A) will Sign-In into their account by providing their Email Address and Password, while users who have used their social media account to register (option B) will select the appropriate social media to do so. Sign Up/Sign In is necessary to use the application.</a:t>
            </a: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22710877-7108-0B4E-A48D-3555F0124073}"/>
              </a:ext>
            </a:extLst>
          </p:cNvPr>
          <p:cNvSpPr txBox="1"/>
          <p:nvPr/>
        </p:nvSpPr>
        <p:spPr>
          <a:xfrm>
            <a:off x="801444" y="936132"/>
            <a:ext cx="5585069" cy="877163"/>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MOBILE APPLICATION – USERS</a:t>
            </a:r>
          </a:p>
          <a:p>
            <a:pPr lvl="0"/>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lvl="0"/>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Users will have the following features &amp; functionalities available to them on their interface:</a:t>
            </a:r>
          </a:p>
        </p:txBody>
      </p:sp>
    </p:spTree>
    <p:extLst>
      <p:ext uri="{BB962C8B-B14F-4D97-AF65-F5344CB8AC3E}">
        <p14:creationId xmlns:p14="http://schemas.microsoft.com/office/powerpoint/2010/main" val="424426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6B7CB4-B2CC-477E-B3FD-667831052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 Box 2"/>
          <p:cNvSpPr txBox="1">
            <a:spLocks noChangeArrowheads="1"/>
          </p:cNvSpPr>
          <p:nvPr/>
        </p:nvSpPr>
        <p:spPr bwMode="auto">
          <a:xfrm>
            <a:off x="801445" y="1691018"/>
            <a:ext cx="5585068" cy="7452982"/>
          </a:xfrm>
          <a:prstGeom prst="rect">
            <a:avLst/>
          </a:prstGeom>
          <a:noFill/>
          <a:ln w="9525">
            <a:noFill/>
            <a:miter lim="800000"/>
            <a:headEnd/>
            <a:tailEnd/>
          </a:ln>
        </p:spPr>
        <p:txBody>
          <a:bodyPr rot="0" vert="horz" wrap="square" lIns="91440" tIns="45720" rIns="91440" bIns="45720" anchor="t" anchorCtr="0">
            <a:noAutofit/>
          </a:bodyPr>
          <a:lstStyle/>
          <a:p>
            <a:pPr algn="just"/>
            <a:r>
              <a:rPr lang="en-US" sz="1400" dirty="0">
                <a:solidFill>
                  <a:srgbClr val="BD1626"/>
                </a:solidFill>
                <a:latin typeface="Raleway Black" panose="020B0A03030101060003" pitchFamily="34" charset="0"/>
              </a:rPr>
              <a:t>| </a:t>
            </a:r>
            <a:r>
              <a:rPr lang="en-US" sz="1400" dirty="0">
                <a:solidFill>
                  <a:schemeClr val="accent3">
                    <a:lumMod val="50000"/>
                  </a:schemeClr>
                </a:solidFill>
                <a:latin typeface="Raleway Black" panose="020B0A03030101060003" pitchFamily="34" charset="0"/>
              </a:rPr>
              <a:t>MAIN SCREEN</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The main screen will be displayed after the splash screen, or if the users are not already signed in, then it will be displayed to them after they sign in on the application. On the main screen, users will be displayed their previous projects and the option to start a new project. For the new project, there will be three options for the duration of the clip, i.e., 37 seconds, 1 minute, and 1 minute 37 seconds. Once they have made their choice, they can proceed to the next screen by tapping on the ‘Next’ button. The users will then be prompted to provide access to their phone’s storage to use images/videos within the application.</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Ø"/>
            </a:pPr>
            <a:r>
              <a:rPr lang="en-US" sz="1100" b="1"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CLIP CREATION: </a:t>
            </a: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The users will be displayed a frame with two sections. They can choose to upload an image in one section, and a video in the other one. Once added, the app will display the video timeline at the bottom of the screen based on their chosen time duration. They will also have the option to add text or audio files to the video.</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Ø"/>
            </a:pPr>
            <a:r>
              <a:rPr lang="en-US" sz="1100" b="1"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TEXT: </a:t>
            </a: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For text, they will be displayed an input box to enter their text. They can choose the fonts (10 options), color (12 options), placement of the text, and size of the text (5 options). After specifying the details, it will be added to the video with the duration slider at the bottom below the video timeline. Users can slide the slider to define the starting and ending points for the selected text being displayed, along with the option to delete the text box. They can also add multiple text boxes in a single video clip.</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Ø"/>
            </a:pPr>
            <a:r>
              <a:rPr lang="en-US" sz="1100" b="1"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AUDIO: </a:t>
            </a: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The application will include tracks added by the Super Administrator. However, users can also add any track from the storage of their phone. Once added, it will be displayed as a slider at the bottom of the screen with the video timeline. Users can move the slider to set the starting and ending points of the audio. They can also split the audio file from any point by tapping on the split button from the bottom menu at their desired point. Once tapped, the audio file will split into two parts. Users can delete the audio file or parts by selecting their frame and tapping on the delete button from the bottom menu.</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At any point, users will have the option to download the video to their phones. The video will be autosaved after every change made to it. It will be displayed in the ‘My Projects’ section of the application.</a:t>
            </a:r>
          </a:p>
          <a:p>
            <a:pPr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algn="just"/>
            <a:r>
              <a:rPr lang="en-US" sz="1100" b="1"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NOTE: </a:t>
            </a: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Compatible extensions of the soundtracks is to be decided by the client.</a:t>
            </a:r>
          </a:p>
          <a:p>
            <a:pPr algn="just"/>
            <a:endParaRPr lang="en-US" sz="1100" dirty="0">
              <a:latin typeface="Raleway" panose="020B0503030101060003" pitchFamily="34" charset="0"/>
            </a:endParaRPr>
          </a:p>
        </p:txBody>
      </p:sp>
      <p:sp>
        <p:nvSpPr>
          <p:cNvPr id="6" name="TextBox 5">
            <a:extLst>
              <a:ext uri="{FF2B5EF4-FFF2-40B4-BE49-F238E27FC236}">
                <a16:creationId xmlns:a16="http://schemas.microsoft.com/office/drawing/2014/main" id="{22710877-7108-0B4E-A48D-3555F0124073}"/>
              </a:ext>
            </a:extLst>
          </p:cNvPr>
          <p:cNvSpPr txBox="1"/>
          <p:nvPr/>
        </p:nvSpPr>
        <p:spPr>
          <a:xfrm>
            <a:off x="801444" y="936132"/>
            <a:ext cx="5585069" cy="369332"/>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MOBILE APPLICATION – USERS</a:t>
            </a:r>
          </a:p>
        </p:txBody>
      </p:sp>
    </p:spTree>
    <p:extLst>
      <p:ext uri="{BB962C8B-B14F-4D97-AF65-F5344CB8AC3E}">
        <p14:creationId xmlns:p14="http://schemas.microsoft.com/office/powerpoint/2010/main" val="218770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6B7CB4-B2CC-477E-B3FD-667831052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 Box 2"/>
          <p:cNvSpPr txBox="1">
            <a:spLocks noChangeArrowheads="1"/>
          </p:cNvSpPr>
          <p:nvPr/>
        </p:nvSpPr>
        <p:spPr bwMode="auto">
          <a:xfrm>
            <a:off x="801445" y="1691018"/>
            <a:ext cx="5585068" cy="7452982"/>
          </a:xfrm>
          <a:prstGeom prst="rect">
            <a:avLst/>
          </a:prstGeom>
          <a:noFill/>
          <a:ln w="9525">
            <a:noFill/>
            <a:miter lim="800000"/>
            <a:headEnd/>
            <a:tailEnd/>
          </a:ln>
        </p:spPr>
        <p:txBody>
          <a:bodyPr rot="0" vert="horz" wrap="square" lIns="91440" tIns="45720" rIns="91440" bIns="45720" anchor="t" anchorCtr="0">
            <a:noAutofit/>
          </a:bodyPr>
          <a:lstStyle/>
          <a:p>
            <a:pPr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Other options will redirect the users to the following sections of the application:</a:t>
            </a:r>
          </a:p>
          <a:p>
            <a:pPr marL="0" lvl="1" indent="-171450"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628650" lvl="2"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My Projects</a:t>
            </a:r>
          </a:p>
          <a:p>
            <a:pPr marL="628650" lvl="2"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My Account</a:t>
            </a:r>
          </a:p>
          <a:p>
            <a:pPr marL="628650" lvl="2"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Static Content</a:t>
            </a:r>
          </a:p>
          <a:p>
            <a:pPr marL="0" lvl="1"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0" lvl="1"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D1626"/>
                </a:solidFill>
                <a:effectLst/>
                <a:uLnTx/>
                <a:uFillTx/>
                <a:latin typeface="Raleway Black" panose="020B0A03030101060003" pitchFamily="34" charset="0"/>
                <a:ea typeface="+mn-ea"/>
                <a:cs typeface="+mn-cs"/>
              </a:rPr>
              <a:t>| </a:t>
            </a:r>
            <a:r>
              <a:rPr kumimoji="0" lang="en-US" sz="1400" b="0" i="0" u="none" strike="noStrike" kern="1200" cap="none" spc="0" normalizeH="0" baseline="0" noProof="0" dirty="0">
                <a:ln>
                  <a:noFill/>
                </a:ln>
                <a:solidFill>
                  <a:srgbClr val="A5A5A5">
                    <a:lumMod val="50000"/>
                  </a:srgbClr>
                </a:solidFill>
                <a:effectLst/>
                <a:uLnTx/>
                <a:uFillTx/>
                <a:latin typeface="Raleway Black" panose="020B0A03030101060003" pitchFamily="34" charset="0"/>
                <a:ea typeface="+mn-ea"/>
                <a:cs typeface="+mn-cs"/>
              </a:rPr>
              <a:t>MY PROJECTS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This section will display the previous projects created by the users. Upon tapping on any project, they will be redirected to the editing screen for the respective project. They can either edit the project or download the clip into their phones. The progress of each project will be autosaved after every change is made to it.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algn="just">
              <a:defRPr/>
            </a:pPr>
            <a:r>
              <a:rPr lang="en-US" sz="1400" dirty="0">
                <a:solidFill>
                  <a:srgbClr val="BD1626"/>
                </a:solidFill>
                <a:latin typeface="Raleway Black" panose="020B0A03030101060003" pitchFamily="34" charset="0"/>
              </a:rPr>
              <a:t>|</a:t>
            </a: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lang="en-US" sz="1400" dirty="0">
                <a:solidFill>
                  <a:srgbClr val="A5A5A5">
                    <a:lumMod val="50000"/>
                  </a:srgbClr>
                </a:solidFill>
                <a:latin typeface="Raleway Black" panose="020B0A03030101060003" pitchFamily="34" charset="0"/>
              </a:rPr>
              <a:t>MONETIZATION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The monetization module will consist of the following aspects: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1"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ADVERTISEMENTS: </a:t>
            </a: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The application will be integrated with the </a:t>
            </a: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hlinkClick r:id="rId3"/>
              </a:rPr>
              <a:t>Google </a:t>
            </a:r>
            <a:r>
              <a:rPr kumimoji="0" lang="en-US" sz="1100" b="0" i="0" u="none" strike="noStrike" kern="1200" cap="none" spc="0" normalizeH="0" baseline="0" noProof="0" dirty="0" err="1">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hlinkClick r:id="rId3"/>
              </a:rPr>
              <a:t>AdMob</a:t>
            </a: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hlinkClick r:id="rId3"/>
              </a:rPr>
              <a:t> API</a:t>
            </a: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 for monetization purposes. The ads will be displayed in a specific section of the mobile application. The Super Administrator will be able to manage the ads from the control panel of Google Ads.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1"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AD-FREE: </a:t>
            </a: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The application will include an in-app purchase functionality, allowing the users to use an ad-free application by paying the fee. The application will use Google and Apple pay to make the payments.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solidFill>
                  <a:srgbClr val="BD1626"/>
                </a:solidFill>
                <a:latin typeface="Raleway Black" panose="020B0A03030101060003" pitchFamily="34" charset="0"/>
              </a:rPr>
              <a:t>| </a:t>
            </a:r>
            <a:r>
              <a:rPr lang="en-US" sz="1400" dirty="0">
                <a:solidFill>
                  <a:schemeClr val="accent3">
                    <a:lumMod val="50000"/>
                  </a:schemeClr>
                </a:solidFill>
                <a:latin typeface="Raleway Black" panose="020B0A03030101060003" pitchFamily="34" charset="0"/>
              </a:rPr>
              <a:t>MY ACCOUNT </a:t>
            </a:r>
          </a:p>
          <a:p>
            <a:pPr lvl="0"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Users will be able to view and manage their accounts. Their account will also comprise of the following:</a:t>
            </a:r>
          </a:p>
          <a:p>
            <a:pPr marL="640080" lvl="1" indent="-171450" algn="just">
              <a:buFont typeface="Arial" panose="020B0604020202020204" pitchFamily="34" charset="0"/>
              <a:buChar char="•"/>
            </a:pPr>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640080" lvl="1"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My Profile</a:t>
            </a:r>
          </a:p>
          <a:p>
            <a:pPr marL="1097280" lvl="2" indent="-171450" algn="just">
              <a:buFont typeface="Courier New" panose="02070309020205020404" pitchFamily="49" charset="0"/>
              <a:buChar char="o"/>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This includes their Name, Profile Picture, Phone Number, Username, Email Address, etc.</a:t>
            </a:r>
          </a:p>
          <a:p>
            <a:pPr marL="1097280" lvl="2" indent="-171450" algn="just">
              <a:buFont typeface="Courier New" panose="02070309020205020404" pitchFamily="49" charset="0"/>
              <a:buChar char="o"/>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Password &amp; Change Password</a:t>
            </a:r>
          </a:p>
          <a:p>
            <a:pPr marL="640080" lvl="1"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Notification Settings</a:t>
            </a:r>
          </a:p>
          <a:p>
            <a:pPr marL="640080" lvl="1" indent="-171450" algn="just">
              <a:buFont typeface="Arial" panose="020B0604020202020204" pitchFamily="34" charset="0"/>
              <a:buChar char="•"/>
            </a:pPr>
            <a:r>
              <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rPr>
              <a:t>Sign Out</a:t>
            </a:r>
          </a:p>
        </p:txBody>
      </p:sp>
      <p:sp>
        <p:nvSpPr>
          <p:cNvPr id="6" name="TextBox 5">
            <a:extLst>
              <a:ext uri="{FF2B5EF4-FFF2-40B4-BE49-F238E27FC236}">
                <a16:creationId xmlns:a16="http://schemas.microsoft.com/office/drawing/2014/main" id="{22710877-7108-0B4E-A48D-3555F0124073}"/>
              </a:ext>
            </a:extLst>
          </p:cNvPr>
          <p:cNvSpPr txBox="1"/>
          <p:nvPr/>
        </p:nvSpPr>
        <p:spPr>
          <a:xfrm>
            <a:off x="801444" y="936132"/>
            <a:ext cx="5585069" cy="369332"/>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MOBILE APPLICATION – USERS</a:t>
            </a:r>
          </a:p>
        </p:txBody>
      </p:sp>
    </p:spTree>
    <p:extLst>
      <p:ext uri="{BB962C8B-B14F-4D97-AF65-F5344CB8AC3E}">
        <p14:creationId xmlns:p14="http://schemas.microsoft.com/office/powerpoint/2010/main" val="10544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6B7CB4-B2CC-477E-B3FD-667831052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 Box 2"/>
          <p:cNvSpPr txBox="1">
            <a:spLocks noChangeArrowheads="1"/>
          </p:cNvSpPr>
          <p:nvPr/>
        </p:nvSpPr>
        <p:spPr bwMode="auto">
          <a:xfrm>
            <a:off x="801445" y="1691018"/>
            <a:ext cx="5585068" cy="745298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BD1626"/>
                </a:solidFill>
                <a:effectLst/>
                <a:uLnTx/>
                <a:uFillTx/>
                <a:latin typeface="Raleway Black" panose="020B0A03030101060003" pitchFamily="34" charset="0"/>
                <a:ea typeface="+mn-ea"/>
                <a:cs typeface="+mn-cs"/>
              </a:rPr>
              <a:t>|</a:t>
            </a:r>
            <a:r>
              <a:rPr kumimoji="0" lang="en-US" sz="1400" b="1" i="0" u="none" strike="noStrike" kern="1200" cap="none" spc="0" normalizeH="0" baseline="0" noProof="0" dirty="0">
                <a:ln>
                  <a:noFill/>
                </a:ln>
                <a:solidFill>
                  <a:srgbClr val="C00000"/>
                </a:solidFill>
                <a:effectLst/>
                <a:uLnTx/>
                <a:uFillTx/>
                <a:latin typeface="Raleway Black" panose="020B0A03030101060003" pitchFamily="34" charset="0"/>
                <a:ea typeface="+mn-ea"/>
                <a:cs typeface="+mn-cs"/>
              </a:rPr>
              <a:t> </a:t>
            </a:r>
            <a:r>
              <a:rPr kumimoji="0" lang="en-US" sz="1400" b="0" i="0" u="none" strike="noStrike" kern="1200" cap="none" spc="0" normalizeH="0" baseline="0" noProof="0" dirty="0">
                <a:ln>
                  <a:noFill/>
                </a:ln>
                <a:solidFill>
                  <a:srgbClr val="A5A5A5">
                    <a:lumMod val="50000"/>
                  </a:srgbClr>
                </a:solidFill>
                <a:effectLst/>
                <a:uLnTx/>
                <a:uFillTx/>
                <a:latin typeface="Raleway Black" panose="020B0A03030101060003" pitchFamily="34" charset="0"/>
                <a:ea typeface="+mn-ea"/>
                <a:cs typeface="+mn-cs"/>
              </a:rPr>
              <a:t>NOTIFICATIONS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5A5A5">
                    <a:lumMod val="50000"/>
                  </a:srgbClr>
                </a:solidFill>
                <a:effectLst/>
                <a:uLnTx/>
                <a:uFillTx/>
                <a:latin typeface="Raleway" panose="020B0503030101060003" pitchFamily="34" charset="0"/>
                <a:ea typeface="Calibri" panose="020F0502020204030204" pitchFamily="34" charset="0"/>
                <a:cs typeface="Times New Roman" panose="02020603050405020304" pitchFamily="18" charset="0"/>
              </a:rPr>
              <a:t>This feature will allow the users to get notifications from the application about the application's important events. A Third-Party service may be required to achieve the push notifications functionality.</a:t>
            </a:r>
          </a:p>
          <a:p>
            <a:pPr marL="11430"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marL="11430" algn="just"/>
            <a:endParaRPr lang="en-US" sz="1100" dirty="0">
              <a:solidFill>
                <a:schemeClr val="accent3">
                  <a:lumMod val="50000"/>
                </a:schemeClr>
              </a:solidFill>
              <a:latin typeface="Raleway" panose="020B0503030101060003" pitchFamily="34" charset="0"/>
              <a:ea typeface="Calibri" panose="020F0502020204030204" pitchFamily="34" charset="0"/>
              <a:cs typeface="Times New Roman" panose="02020603050405020304" pitchFamily="18" charset="0"/>
            </a:endParaRPr>
          </a:p>
          <a:p>
            <a:pPr lvl="0" algn="just"/>
            <a:r>
              <a:rPr lang="en-US" sz="1400" dirty="0">
                <a:solidFill>
                  <a:srgbClr val="BD1626"/>
                </a:solidFill>
                <a:latin typeface="Raleway Black" panose="020B0A03030101060003" pitchFamily="34" charset="0"/>
              </a:rPr>
              <a:t>|</a:t>
            </a:r>
            <a:r>
              <a:rPr lang="en-US" sz="1400" b="1" dirty="0">
                <a:solidFill>
                  <a:srgbClr val="C00000"/>
                </a:solidFill>
                <a:latin typeface="Raleway Black" panose="020B0A03030101060003" pitchFamily="34" charset="0"/>
              </a:rPr>
              <a:t> </a:t>
            </a:r>
            <a:r>
              <a:rPr lang="en-US" sz="1400" dirty="0">
                <a:solidFill>
                  <a:srgbClr val="A5A5A5">
                    <a:lumMod val="50000"/>
                  </a:srgbClr>
                </a:solidFill>
                <a:latin typeface="Raleway Black" panose="020B0A03030101060003" pitchFamily="34" charset="0"/>
              </a:rPr>
              <a:t>STATIC CONTENT</a:t>
            </a:r>
          </a:p>
          <a:p>
            <a:pPr lvl="0" algn="just"/>
            <a:endParaRPr lang="en-US" sz="1100" dirty="0">
              <a:solidFill>
                <a:prstClr val="black"/>
              </a:solidFill>
              <a:latin typeface="Raleway" panose="020B0503030101060003" pitchFamily="34" charset="0"/>
            </a:endParaRPr>
          </a:p>
          <a:p>
            <a:pPr lvl="0" algn="just"/>
            <a:r>
              <a:rPr lang="en-US" sz="1100" dirty="0">
                <a:solidFill>
                  <a:srgbClr val="A5A5A5">
                    <a:lumMod val="50000"/>
                  </a:srgbClr>
                </a:solidFill>
                <a:latin typeface="Raleway" panose="020B0503030101060003" pitchFamily="34" charset="0"/>
                <a:ea typeface="Calibri" panose="020F0502020204030204" pitchFamily="34" charset="0"/>
                <a:cs typeface="Times New Roman" panose="02020603050405020304" pitchFamily="18" charset="0"/>
              </a:rPr>
              <a:t>The application will include a dedicated section to display the static content within the application, such as the FAQs, Privacy Policy, Terms &amp; Conditions, etc.</a:t>
            </a:r>
          </a:p>
        </p:txBody>
      </p:sp>
      <p:sp>
        <p:nvSpPr>
          <p:cNvPr id="6" name="TextBox 5">
            <a:extLst>
              <a:ext uri="{FF2B5EF4-FFF2-40B4-BE49-F238E27FC236}">
                <a16:creationId xmlns:a16="http://schemas.microsoft.com/office/drawing/2014/main" id="{22710877-7108-0B4E-A48D-3555F0124073}"/>
              </a:ext>
            </a:extLst>
          </p:cNvPr>
          <p:cNvSpPr txBox="1"/>
          <p:nvPr/>
        </p:nvSpPr>
        <p:spPr>
          <a:xfrm>
            <a:off x="801444" y="936132"/>
            <a:ext cx="5585069" cy="369332"/>
          </a:xfrm>
          <a:prstGeom prst="rect">
            <a:avLst/>
          </a:prstGeom>
          <a:noFill/>
        </p:spPr>
        <p:txBody>
          <a:bodyPr wrap="square" rtlCol="0">
            <a:spAutoFit/>
          </a:bodyPr>
          <a:lstStyle/>
          <a:p>
            <a:pPr lvl="0"/>
            <a:r>
              <a:rPr lang="en-US" dirty="0">
                <a:solidFill>
                  <a:srgbClr val="BD1626"/>
                </a:solidFill>
                <a:latin typeface="Raleway Black" panose="020B0A03030101060003" pitchFamily="34" charset="0"/>
              </a:rPr>
              <a:t>MOBILE APPLICATION – USERS</a:t>
            </a:r>
          </a:p>
        </p:txBody>
      </p:sp>
    </p:spTree>
    <p:extLst>
      <p:ext uri="{BB962C8B-B14F-4D97-AF65-F5344CB8AC3E}">
        <p14:creationId xmlns:p14="http://schemas.microsoft.com/office/powerpoint/2010/main" val="22658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F9A84-115C-488E-B1E1-35D683AAC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16832688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2386</Words>
  <Application>Microsoft Office PowerPoint</Application>
  <PresentationFormat>Letter Paper (8.5x11 in)</PresentationFormat>
  <Paragraphs>246</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Courier New</vt:lpstr>
      <vt:lpstr>Gibson SemiBold</vt:lpstr>
      <vt:lpstr>Raleway</vt:lpstr>
      <vt:lpstr>Raleway Black</vt:lpstr>
      <vt:lpstr>Raleway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 Talib Hussain</dc:creator>
  <cp:lastModifiedBy>Umayma</cp:lastModifiedBy>
  <cp:revision>252</cp:revision>
  <dcterms:created xsi:type="dcterms:W3CDTF">2019-08-06T17:10:59Z</dcterms:created>
  <dcterms:modified xsi:type="dcterms:W3CDTF">2023-02-21T09:38:01Z</dcterms:modified>
</cp:coreProperties>
</file>